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312" r:id="rId2"/>
    <p:sldId id="314" r:id="rId3"/>
    <p:sldId id="322" r:id="rId4"/>
    <p:sldId id="323" r:id="rId5"/>
    <p:sldId id="321" r:id="rId6"/>
    <p:sldId id="341" r:id="rId7"/>
    <p:sldId id="319" r:id="rId8"/>
    <p:sldId id="317" r:id="rId9"/>
    <p:sldId id="327" r:id="rId10"/>
    <p:sldId id="328" r:id="rId11"/>
    <p:sldId id="339" r:id="rId12"/>
    <p:sldId id="340" r:id="rId13"/>
    <p:sldId id="330" r:id="rId14"/>
    <p:sldId id="342" r:id="rId15"/>
    <p:sldId id="343" r:id="rId16"/>
    <p:sldId id="344" r:id="rId17"/>
    <p:sldId id="336" r:id="rId18"/>
    <p:sldId id="338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стафьева Ангелина Юрьевна" initials="ААЮ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820000"/>
    <a:srgbClr val="215968"/>
    <a:srgbClr val="FFE7E7"/>
    <a:srgbClr val="B7DEE8"/>
    <a:srgbClr val="FEF9F4"/>
    <a:srgbClr val="EE7874"/>
    <a:srgbClr val="F0F8FA"/>
    <a:srgbClr val="BC4744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1" autoAdjust="0"/>
    <p:restoredTop sz="99821" autoAdjust="0"/>
  </p:normalViewPr>
  <p:slideViewPr>
    <p:cSldViewPr>
      <p:cViewPr>
        <p:scale>
          <a:sx n="140" d="100"/>
          <a:sy n="140" d="100"/>
        </p:scale>
        <p:origin x="-858" y="-2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2;&#1081;&#1090;\&#1054;&#1090;&#1082;&#1088;&#1099;&#1090;&#1099;&#1077;%20&#1076;&#1072;&#1085;&#1085;&#1099;&#1077;\2021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2;&#1081;&#1090;\&#1054;&#1090;&#1082;&#1088;&#1099;&#1090;&#1099;&#1077;%20&#1076;&#1072;&#1085;&#1085;&#1099;&#1077;\2021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WORK\&#1055;&#1056;&#1048;&#1053;&#1062;&#1048;&#1055;&#1067;%20&#1086;&#1090;&#1082;&#1088;&#1099;&#1090;&#1086;&#1089;&#1090;&#1080;\2020\&#1051;&#1080;&#1089;&#1090;%20Microsoft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2;&#1081;&#1090;\&#1054;&#1090;&#1082;&#1088;&#1099;&#1090;&#1099;&#1077;%20&#1076;&#1072;&#1085;&#1085;&#1099;&#1077;\2021\&#1051;&#1080;&#1089;&#1090;%20Microsoft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2;&#1081;&#1090;\&#1051;&#1080;&#1089;&#1090;%20Microsoft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2;&#1081;&#1090;\&#1054;&#1090;&#1082;&#1088;&#1099;&#1090;&#1099;&#1077;%20&#1076;&#1072;&#1085;&#1085;&#1099;&#1077;\2021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6018920074270594"/>
          <c:y val="6.4062242269276301E-2"/>
          <c:w val="0.59422379726347463"/>
          <c:h val="0.89750041236915779"/>
        </c:manualLayout>
      </c:layout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2432818725587132E-2"/>
                  <c:y val="6.1313667356685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577091634116178E-2"/>
                  <c:y val="6.1313130933842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442729085290446E-3"/>
                  <c:y val="6.81262374604454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885458170580892E-3"/>
                  <c:y val="7.4938271141362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Лист1!$D$5:$D$8</c:f>
              <c:strCache>
                <c:ptCount val="4"/>
                <c:pt idx="0">
                  <c:v>с 1 января по 31 марта</c:v>
                </c:pt>
                <c:pt idx="1">
                  <c:v>с 1 апреля по 30 июня</c:v>
                </c:pt>
                <c:pt idx="2">
                  <c:v>с 1 июля по 30 сентября</c:v>
                </c:pt>
                <c:pt idx="3">
                  <c:v>с 1 октября по 31 декабря</c:v>
                </c:pt>
              </c:strCache>
            </c:strRef>
          </c:cat>
          <c:val>
            <c:numRef>
              <c:f>Лист1!$E$5:$E$8</c:f>
              <c:numCache>
                <c:formatCode>General</c:formatCode>
                <c:ptCount val="4"/>
                <c:pt idx="0">
                  <c:v>15</c:v>
                </c:pt>
                <c:pt idx="1">
                  <c:v>15</c:v>
                </c:pt>
                <c:pt idx="2">
                  <c:v>24</c:v>
                </c:pt>
                <c:pt idx="3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axId val="81515264"/>
        <c:axId val="81584896"/>
      </c:barChart>
      <c:catAx>
        <c:axId val="81515264"/>
        <c:scaling>
          <c:orientation val="maxMin"/>
        </c:scaling>
        <c:delete val="0"/>
        <c:axPos val="l"/>
        <c:minorGridlines/>
        <c:majorTickMark val="none"/>
        <c:minorTickMark val="none"/>
        <c:tickLblPos val="nextTo"/>
        <c:txPr>
          <a:bodyPr/>
          <a:lstStyle/>
          <a:p>
            <a:pPr>
              <a:defRPr sz="600" b="1"/>
            </a:pPr>
            <a:endParaRPr lang="ru-RU"/>
          </a:p>
        </c:txPr>
        <c:crossAx val="81584896"/>
        <c:crosses val="autoZero"/>
        <c:auto val="1"/>
        <c:lblAlgn val="ctr"/>
        <c:lblOffset val="100"/>
        <c:noMultiLvlLbl val="0"/>
      </c:catAx>
      <c:valAx>
        <c:axId val="8158489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151526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700">
          <a:latin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2988315077147019"/>
          <c:y val="3.5214081196058747E-2"/>
          <c:w val="0.44802889020582459"/>
          <c:h val="0.9295718376078825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7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Лист2!$C$3:$C$22</c:f>
              <c:strCache>
                <c:ptCount val="20"/>
                <c:pt idx="0">
                  <c:v>возврат или зачет излишне уплаченных или излишне взысканных сумм налогов, сборов, взносов, пеней и штрафов</c:v>
                </c:pt>
                <c:pt idx="1">
                  <c:v>исполнение судебных решений</c:v>
                </c:pt>
                <c:pt idx="2">
                  <c:v>закупки для государственных и муниципальных нужд</c:v>
                </c:pt>
                <c:pt idx="3">
                  <c:v>оплата жилищно-коммунальных услуг (ЖКХ), взносов в Фонд капитального ремонта</c:v>
                </c:pt>
                <c:pt idx="4">
                  <c:v>госпошлины</c:v>
                </c:pt>
                <c:pt idx="5">
                  <c:v>факты противоправного поведения сотрудников. Подвопрос: ФСИН России</c:v>
                </c:pt>
                <c:pt idx="6">
                  <c:v>банковские переводы</c:v>
                </c:pt>
                <c:pt idx="7">
                  <c:v>расходы федерального бюджета</c:v>
                </c:pt>
                <c:pt idx="8">
                  <c:v>Госавтоинспекция МВД России (ГИБДД)</c:v>
                </c:pt>
                <c:pt idx="9">
                  <c:v>противодействие преступности</c:v>
                </c:pt>
                <c:pt idx="10">
                  <c:v>строительные организации, застройщики</c:v>
                </c:pt>
                <c:pt idx="11">
                  <c:v>органы внутренних дел</c:v>
                </c:pt>
                <c:pt idx="12">
                  <c:v>своевременность и качество пенсионного обеспечения</c:v>
                </c:pt>
                <c:pt idx="13">
                  <c:v>информационные системы органов государственной власти Российской Федерации. Официальные сайты органов государственной власти и органов местного самоуправления</c:v>
                </c:pt>
                <c:pt idx="14">
                  <c:v>контроль качества и надзор в сфере образования</c:v>
                </c:pt>
                <c:pt idx="15">
                  <c:v>получение и использование материнского капитала на региональном уровне</c:v>
                </c:pt>
                <c:pt idx="16">
                  <c:v>возмещение издержек по делам, рассматриваемым судами</c:v>
                </c:pt>
                <c:pt idx="17">
                  <c:v>просьбы о выделении материальной помощи на строительство жилья</c:v>
                </c:pt>
                <c:pt idx="18">
                  <c:v>проверка деятельности хозяйствующих субъектов </c:v>
                </c:pt>
                <c:pt idx="19">
                  <c:v>право на наследство</c:v>
                </c:pt>
              </c:strCache>
            </c:strRef>
          </c:cat>
          <c:val>
            <c:numRef>
              <c:f>Лист2!$D$3:$D$22</c:f>
              <c:numCache>
                <c:formatCode>General</c:formatCode>
                <c:ptCount val="20"/>
                <c:pt idx="0">
                  <c:v>41</c:v>
                </c:pt>
                <c:pt idx="1">
                  <c:v>6</c:v>
                </c:pt>
                <c:pt idx="2">
                  <c:v>4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6">
                  <c:v>4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3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3548544"/>
        <c:axId val="56832384"/>
      </c:barChart>
      <c:catAx>
        <c:axId val="53548544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/>
            </a:pPr>
            <a:endParaRPr lang="ru-RU"/>
          </a:p>
        </c:txPr>
        <c:crossAx val="56832384"/>
        <c:crosses val="autoZero"/>
        <c:auto val="1"/>
        <c:lblAlgn val="ctr"/>
        <c:lblOffset val="100"/>
        <c:noMultiLvlLbl val="0"/>
      </c:catAx>
      <c:valAx>
        <c:axId val="5683238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354854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500">
          <a:latin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7600348001304047"/>
          <c:y val="1.3529848870577727E-2"/>
          <c:w val="0.40539229553665812"/>
          <c:h val="0.9644532705782750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Лист1!$B$15:$B$31</c:f>
              <c:strCache>
                <c:ptCount val="17"/>
                <c:pt idx="0">
                  <c:v>проверка деятельности хозяйствующих субъектов</c:v>
                </c:pt>
                <c:pt idx="1">
                  <c:v>закупки для государственных и муниципальных нужд </c:v>
                </c:pt>
                <c:pt idx="2">
                  <c:v>возврат или зачет излишне уплаченных или излишне взысканных сумм налогов, сборов, взносов, пеней и штрафов</c:v>
                </c:pt>
                <c:pt idx="3">
                  <c:v>просьбы об оказании финансовой помощи</c:v>
                </c:pt>
                <c:pt idx="4">
                  <c:v>субсидии, компенсации и иные меры социальной поддержки при оплате жилого помещения и коммунальных услуг</c:v>
                </c:pt>
                <c:pt idx="5">
                  <c:v>исполнение судебных решений</c:v>
                </c:pt>
                <c:pt idx="6">
                  <c:v>социальное обеспечение, социальная поддержка и социальная помощь семьям, имеющим детей, в том числе многодетным семьям и одиноким родителям, гражданам пожилого возраста, гражданам, находящимся в трудной жизненной ситуации, малоимущим гражданам</c:v>
                </c:pt>
                <c:pt idx="7">
                  <c:v>оплата жилищно-коммунальных услуг (ЖКХ), взносов в Фонд капитального ремонта</c:v>
                </c:pt>
                <c:pt idx="8">
                  <c:v> госпошлины</c:v>
                </c:pt>
                <c:pt idx="9">
                  <c:v>платежные услуги</c:v>
                </c:pt>
                <c:pt idx="10">
                  <c:v>общие положения гражданского законодательства</c:v>
                </c:pt>
                <c:pt idx="11">
                  <c:v>статус и меры социальной поддержки жертв политических репрессий</c:v>
                </c:pt>
                <c:pt idx="12">
                  <c:v>противодействие коррупции в органах внутренних дел</c:v>
                </c:pt>
                <c:pt idx="13">
                  <c:v>перевод электронных денежных средств</c:v>
                </c:pt>
                <c:pt idx="14">
                  <c:v>представление дополнительных документов и материалов</c:v>
                </c:pt>
                <c:pt idx="15">
                  <c:v>банковские переводы</c:v>
                </c:pt>
                <c:pt idx="16">
                  <c:v>деятельность исполнительно-распорядительных органов местного самоуправления и его руководителей</c:v>
                </c:pt>
              </c:strCache>
            </c:strRef>
          </c:cat>
          <c:val>
            <c:numRef>
              <c:f>Лист1!$C$15:$C$31</c:f>
              <c:numCache>
                <c:formatCode>General</c:formatCode>
                <c:ptCount val="17"/>
                <c:pt idx="0">
                  <c:v>4</c:v>
                </c:pt>
                <c:pt idx="1">
                  <c:v>11</c:v>
                </c:pt>
                <c:pt idx="2">
                  <c:v>42</c:v>
                </c:pt>
                <c:pt idx="3">
                  <c:v>1</c:v>
                </c:pt>
                <c:pt idx="4">
                  <c:v>3</c:v>
                </c:pt>
                <c:pt idx="5">
                  <c:v>15</c:v>
                </c:pt>
                <c:pt idx="6">
                  <c:v>2</c:v>
                </c:pt>
                <c:pt idx="7">
                  <c:v>2</c:v>
                </c:pt>
                <c:pt idx="8">
                  <c:v>5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4168960"/>
        <c:axId val="84075264"/>
      </c:barChart>
      <c:catAx>
        <c:axId val="5416896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/>
            </a:pPr>
            <a:endParaRPr lang="ru-RU"/>
          </a:p>
        </c:txPr>
        <c:crossAx val="84075264"/>
        <c:crosses val="autoZero"/>
        <c:auto val="1"/>
        <c:lblAlgn val="ctr"/>
        <c:lblOffset val="100"/>
        <c:noMultiLvlLbl val="0"/>
      </c:catAx>
      <c:valAx>
        <c:axId val="8407526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416896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500">
          <a:latin typeface="Cambria" panose="02040503050406030204" pitchFamily="18" charset="0"/>
          <a:ea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0445080358376704"/>
          <c:y val="4.9708865923082469E-2"/>
          <c:w val="0.44023339545966955"/>
          <c:h val="0.9153341256921900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Лист1!$D$5:$D$8</c:f>
              <c:strCache>
                <c:ptCount val="4"/>
                <c:pt idx="0">
                  <c:v>с 1 января по 31 марта</c:v>
                </c:pt>
                <c:pt idx="1">
                  <c:v>с 1 апреля по 30 июня</c:v>
                </c:pt>
                <c:pt idx="2">
                  <c:v>с 1 июля по 30 сентября</c:v>
                </c:pt>
                <c:pt idx="3">
                  <c:v>с 1 октября по 31 декабря</c:v>
                </c:pt>
              </c:strCache>
            </c:strRef>
          </c:cat>
          <c:val>
            <c:numRef>
              <c:f>Лист1!$G$5:$G$8</c:f>
              <c:numCache>
                <c:formatCode>General</c:formatCode>
                <c:ptCount val="4"/>
                <c:pt idx="0">
                  <c:v>9</c:v>
                </c:pt>
                <c:pt idx="1">
                  <c:v>23</c:v>
                </c:pt>
                <c:pt idx="2">
                  <c:v>49</c:v>
                </c:pt>
                <c:pt idx="3">
                  <c:v>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5007616"/>
        <c:axId val="144562432"/>
      </c:barChart>
      <c:catAx>
        <c:axId val="135007616"/>
        <c:scaling>
          <c:orientation val="maxMin"/>
        </c:scaling>
        <c:delete val="0"/>
        <c:axPos val="l"/>
        <c:minorGridlines/>
        <c:majorTickMark val="none"/>
        <c:minorTickMark val="none"/>
        <c:tickLblPos val="nextTo"/>
        <c:crossAx val="144562432"/>
        <c:crosses val="autoZero"/>
        <c:auto val="1"/>
        <c:lblAlgn val="ctr"/>
        <c:lblOffset val="100"/>
        <c:noMultiLvlLbl val="0"/>
      </c:catAx>
      <c:valAx>
        <c:axId val="14456243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350076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700" b="1">
          <a:latin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950430987047228"/>
          <c:y val="5.3890617091928057E-2"/>
          <c:w val="0.25182790478108341"/>
          <c:h val="0.892218765816143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>
                    <a:latin typeface="Cambria" panose="020405030504060302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Лист2!$C$19:$C$24</c:f>
              <c:strCache>
                <c:ptCount val="6"/>
                <c:pt idx="0">
                  <c:v>о проведении ревизий и проверок</c:v>
                </c:pt>
                <c:pt idx="1">
                  <c:v>вопросы по судебной задолженности</c:v>
                </c:pt>
                <c:pt idx="2">
                  <c:v>вопросы по налогообложению граждан</c:v>
                </c:pt>
                <c:pt idx="3">
                  <c:v>о предоставлении сведений о работниках</c:v>
                </c:pt>
                <c:pt idx="4">
                  <c:v>вопросы по расходованию средств федерального бюджета</c:v>
                </c:pt>
                <c:pt idx="5">
                  <c:v>о возмещении ущерба</c:v>
                </c:pt>
              </c:strCache>
            </c:strRef>
          </c:cat>
          <c:val>
            <c:numRef>
              <c:f>Лист2!$D$19:$D$24</c:f>
              <c:numCache>
                <c:formatCode>General</c:formatCode>
                <c:ptCount val="6"/>
                <c:pt idx="0">
                  <c:v>15</c:v>
                </c:pt>
                <c:pt idx="1">
                  <c:v>9</c:v>
                </c:pt>
                <c:pt idx="2">
                  <c:v>10</c:v>
                </c:pt>
                <c:pt idx="3">
                  <c:v>4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6"/>
        <c:overlap val="-25"/>
        <c:axId val="53424128"/>
        <c:axId val="53425664"/>
      </c:barChart>
      <c:catAx>
        <c:axId val="53424128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600">
                <a:latin typeface="Cambria" panose="02040503050406030204" pitchFamily="18" charset="0"/>
              </a:defRPr>
            </a:pPr>
            <a:endParaRPr lang="ru-RU"/>
          </a:p>
        </c:txPr>
        <c:crossAx val="53425664"/>
        <c:crosses val="autoZero"/>
        <c:auto val="1"/>
        <c:lblAlgn val="ctr"/>
        <c:lblOffset val="100"/>
        <c:noMultiLvlLbl val="0"/>
      </c:catAx>
      <c:valAx>
        <c:axId val="534256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534241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163974203435285E-2"/>
                  <c:y val="5.0835643048011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546580678117615E-3"/>
                  <c:y val="5.8098449598661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546580678117615E-3"/>
                  <c:y val="6.536011249030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7.2622347211444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Лист1!$D$5:$D$8</c:f>
              <c:strCache>
                <c:ptCount val="4"/>
                <c:pt idx="0">
                  <c:v>с 1 января по 31 марта</c:v>
                </c:pt>
                <c:pt idx="1">
                  <c:v>с 1 апреля по 30 июня</c:v>
                </c:pt>
                <c:pt idx="2">
                  <c:v>с 1 июля по 30 сентября</c:v>
                </c:pt>
                <c:pt idx="3">
                  <c:v>с 1 октября по 31 декабря</c:v>
                </c:pt>
              </c:strCache>
            </c:strRef>
          </c:cat>
          <c:val>
            <c:numRef>
              <c:f>Лист1!$F$5:$F$8</c:f>
              <c:numCache>
                <c:formatCode>General</c:formatCode>
                <c:ptCount val="4"/>
                <c:pt idx="0">
                  <c:v>7</c:v>
                </c:pt>
                <c:pt idx="1">
                  <c:v>8</c:v>
                </c:pt>
                <c:pt idx="2">
                  <c:v>12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02562048"/>
        <c:axId val="113686400"/>
      </c:barChart>
      <c:catAx>
        <c:axId val="102562048"/>
        <c:scaling>
          <c:orientation val="maxMin"/>
        </c:scaling>
        <c:delete val="0"/>
        <c:axPos val="l"/>
        <c:minorGridlines/>
        <c:majorTickMark val="none"/>
        <c:minorTickMark val="none"/>
        <c:tickLblPos val="nextTo"/>
        <c:crossAx val="113686400"/>
        <c:crosses val="autoZero"/>
        <c:auto val="1"/>
        <c:lblAlgn val="ctr"/>
        <c:lblOffset val="100"/>
        <c:noMultiLvlLbl val="0"/>
      </c:catAx>
      <c:valAx>
        <c:axId val="11368640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0256204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700" b="1">
          <a:latin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32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78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65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5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1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65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50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11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8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217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20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65767-FD26-42F2-B370-8D9195B2F99B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644D-6171-4C31-84C8-AC92F2F9E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5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5.jpeg"/><Relationship Id="rId7" Type="http://schemas.openxmlformats.org/officeDocument/2006/relationships/image" Target="../media/image6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3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5.jpeg"/><Relationship Id="rId7" Type="http://schemas.openxmlformats.org/officeDocument/2006/relationships/image" Target="../media/image7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jpeg"/><Relationship Id="rId7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5.jpeg"/><Relationship Id="rId7" Type="http://schemas.openxmlformats.org/officeDocument/2006/relationships/image" Target="../media/image17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10" Type="http://schemas.openxmlformats.org/officeDocument/2006/relationships/image" Target="../media/image20.emf"/><Relationship Id="rId4" Type="http://schemas.openxmlformats.org/officeDocument/2006/relationships/image" Target="../media/image14.emf"/><Relationship Id="rId9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jpeg"/><Relationship Id="rId7" Type="http://schemas.openxmlformats.org/officeDocument/2006/relationships/image" Target="../media/image2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.jpeg"/><Relationship Id="rId7" Type="http://schemas.openxmlformats.org/officeDocument/2006/relationships/image" Target="../media/image3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image" Target="../media/image44.emf"/><Relationship Id="rId18" Type="http://schemas.openxmlformats.org/officeDocument/2006/relationships/image" Target="../media/image49.emf"/><Relationship Id="rId26" Type="http://schemas.openxmlformats.org/officeDocument/2006/relationships/image" Target="../media/image57.emf"/><Relationship Id="rId3" Type="http://schemas.openxmlformats.org/officeDocument/2006/relationships/image" Target="../media/image5.jpeg"/><Relationship Id="rId21" Type="http://schemas.openxmlformats.org/officeDocument/2006/relationships/image" Target="../media/image52.emf"/><Relationship Id="rId7" Type="http://schemas.openxmlformats.org/officeDocument/2006/relationships/image" Target="../media/image38.emf"/><Relationship Id="rId12" Type="http://schemas.openxmlformats.org/officeDocument/2006/relationships/image" Target="../media/image43.emf"/><Relationship Id="rId17" Type="http://schemas.openxmlformats.org/officeDocument/2006/relationships/image" Target="../media/image48.emf"/><Relationship Id="rId25" Type="http://schemas.openxmlformats.org/officeDocument/2006/relationships/image" Target="../media/image56.emf"/><Relationship Id="rId2" Type="http://schemas.openxmlformats.org/officeDocument/2006/relationships/image" Target="../media/image4.jpg"/><Relationship Id="rId16" Type="http://schemas.openxmlformats.org/officeDocument/2006/relationships/image" Target="../media/image47.emf"/><Relationship Id="rId20" Type="http://schemas.openxmlformats.org/officeDocument/2006/relationships/image" Target="../media/image51.emf"/><Relationship Id="rId29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11" Type="http://schemas.openxmlformats.org/officeDocument/2006/relationships/image" Target="../media/image42.emf"/><Relationship Id="rId24" Type="http://schemas.openxmlformats.org/officeDocument/2006/relationships/image" Target="../media/image55.emf"/><Relationship Id="rId5" Type="http://schemas.openxmlformats.org/officeDocument/2006/relationships/image" Target="../media/image36.emf"/><Relationship Id="rId15" Type="http://schemas.openxmlformats.org/officeDocument/2006/relationships/image" Target="../media/image46.emf"/><Relationship Id="rId23" Type="http://schemas.openxmlformats.org/officeDocument/2006/relationships/image" Target="../media/image54.emf"/><Relationship Id="rId28" Type="http://schemas.openxmlformats.org/officeDocument/2006/relationships/image" Target="../media/image59.emf"/><Relationship Id="rId10" Type="http://schemas.openxmlformats.org/officeDocument/2006/relationships/image" Target="../media/image41.emf"/><Relationship Id="rId19" Type="http://schemas.openxmlformats.org/officeDocument/2006/relationships/image" Target="../media/image50.emf"/><Relationship Id="rId4" Type="http://schemas.openxmlformats.org/officeDocument/2006/relationships/image" Target="../media/image35.emf"/><Relationship Id="rId9" Type="http://schemas.openxmlformats.org/officeDocument/2006/relationships/image" Target="../media/image40.emf"/><Relationship Id="rId14" Type="http://schemas.openxmlformats.org/officeDocument/2006/relationships/image" Target="../media/image45.emf"/><Relationship Id="rId22" Type="http://schemas.openxmlformats.org/officeDocument/2006/relationships/image" Target="../media/image53.emf"/><Relationship Id="rId27" Type="http://schemas.openxmlformats.org/officeDocument/2006/relationships/image" Target="../media/image58.emf"/><Relationship Id="rId30" Type="http://schemas.openxmlformats.org/officeDocument/2006/relationships/image" Target="../media/image6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0" y="-1358"/>
            <a:ext cx="9150784" cy="5144858"/>
            <a:chOff x="-6784" y="-1358"/>
            <a:chExt cx="9150784" cy="514485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9000" contrast="-5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784" y="2530929"/>
              <a:ext cx="9144000" cy="2612571"/>
            </a:xfrm>
            <a:prstGeom prst="rect">
              <a:avLst/>
            </a:prstGeom>
          </p:spPr>
        </p:pic>
        <p:grpSp>
          <p:nvGrpSpPr>
            <p:cNvPr id="8" name="Группа 7"/>
            <p:cNvGrpSpPr/>
            <p:nvPr/>
          </p:nvGrpSpPr>
          <p:grpSpPr>
            <a:xfrm>
              <a:off x="0" y="-1358"/>
              <a:ext cx="9144000" cy="3862428"/>
              <a:chOff x="0" y="5466"/>
              <a:chExt cx="9144000" cy="4726230"/>
            </a:xfrm>
          </p:grpSpPr>
          <p:sp>
            <p:nvSpPr>
              <p:cNvPr id="24" name="Полилиния 23"/>
              <p:cNvSpPr/>
              <p:nvPr/>
            </p:nvSpPr>
            <p:spPr>
              <a:xfrm>
                <a:off x="0" y="5475"/>
                <a:ext cx="9137216" cy="4668590"/>
              </a:xfrm>
              <a:custGeom>
                <a:avLst/>
                <a:gdLst/>
                <a:ahLst/>
                <a:cxnLst/>
                <a:rect l="0" t="0" r="0" b="0"/>
                <a:pathLst>
                  <a:path w="8527200" h="4104000">
                    <a:moveTo>
                      <a:pt x="0" y="4104000"/>
                    </a:moveTo>
                    <a:lnTo>
                      <a:pt x="8527200" y="0"/>
                    </a:lnTo>
                    <a:lnTo>
                      <a:pt x="0" y="0"/>
                    </a:lnTo>
                    <a:lnTo>
                      <a:pt x="0" y="4104000"/>
                    </a:lnTo>
                    <a:close/>
                  </a:path>
                </a:pathLst>
              </a:custGeom>
              <a:solidFill>
                <a:srgbClr val="F2DCDB"/>
              </a:solidFill>
              <a:ln w="7600" cap="flat">
                <a:noFill/>
                <a:bevel/>
              </a:ln>
            </p:spPr>
          </p:sp>
          <p:sp>
            <p:nvSpPr>
              <p:cNvPr id="25" name="Полилиния 24"/>
              <p:cNvSpPr/>
              <p:nvPr/>
            </p:nvSpPr>
            <p:spPr>
              <a:xfrm>
                <a:off x="1879832" y="5466"/>
                <a:ext cx="7264168" cy="4726230"/>
              </a:xfrm>
              <a:custGeom>
                <a:avLst/>
                <a:gdLst/>
                <a:ahLst/>
                <a:cxnLst/>
                <a:rect l="0" t="0" r="0" b="0"/>
                <a:pathLst>
                  <a:path w="6779200" h="4154669">
                    <a:moveTo>
                      <a:pt x="6779200" y="4154669"/>
                    </a:moveTo>
                    <a:lnTo>
                      <a:pt x="0" y="0"/>
                    </a:lnTo>
                    <a:lnTo>
                      <a:pt x="6779200" y="0"/>
                    </a:lnTo>
                    <a:lnTo>
                      <a:pt x="6779200" y="4154669"/>
                    </a:lnTo>
                    <a:close/>
                  </a:path>
                </a:pathLst>
              </a:custGeom>
              <a:solidFill>
                <a:srgbClr val="EA7070"/>
              </a:solidFill>
              <a:ln w="7600" cap="flat">
                <a:noFill/>
                <a:bevel/>
              </a:ln>
            </p:spPr>
          </p:sp>
        </p:grpSp>
        <p:grpSp>
          <p:nvGrpSpPr>
            <p:cNvPr id="11" name="Группа 10"/>
            <p:cNvGrpSpPr/>
            <p:nvPr/>
          </p:nvGrpSpPr>
          <p:grpSpPr>
            <a:xfrm>
              <a:off x="2712492" y="771550"/>
              <a:ext cx="4235772" cy="2943805"/>
              <a:chOff x="2712492" y="771550"/>
              <a:chExt cx="4235772" cy="2943805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2712492" y="771550"/>
                <a:ext cx="3957133" cy="2664295"/>
                <a:chOff x="2483768" y="1347614"/>
                <a:chExt cx="3957133" cy="2664295"/>
              </a:xfrm>
            </p:grpSpPr>
            <p:grpSp>
              <p:nvGrpSpPr>
                <p:cNvPr id="19" name="Группа 18"/>
                <p:cNvGrpSpPr/>
                <p:nvPr/>
              </p:nvGrpSpPr>
              <p:grpSpPr>
                <a:xfrm>
                  <a:off x="2483768" y="1347614"/>
                  <a:ext cx="3957133" cy="2664295"/>
                  <a:chOff x="2315404" y="771551"/>
                  <a:chExt cx="4413529" cy="3371168"/>
                </a:xfrm>
              </p:grpSpPr>
              <p:sp>
                <p:nvSpPr>
                  <p:cNvPr id="21" name="Полилиния 20"/>
                  <p:cNvSpPr/>
                  <p:nvPr/>
                </p:nvSpPr>
                <p:spPr>
                  <a:xfrm>
                    <a:off x="2315404" y="1558542"/>
                    <a:ext cx="3791684" cy="258417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538545" h="2271663">
                        <a:moveTo>
                          <a:pt x="0" y="0"/>
                        </a:moveTo>
                        <a:lnTo>
                          <a:pt x="3538545" y="0"/>
                        </a:lnTo>
                        <a:lnTo>
                          <a:pt x="3538545" y="2271663"/>
                        </a:lnTo>
                        <a:lnTo>
                          <a:pt x="0" y="22716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E787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22" name="Полилиния 21"/>
                  <p:cNvSpPr/>
                  <p:nvPr/>
                </p:nvSpPr>
                <p:spPr>
                  <a:xfrm>
                    <a:off x="3064087" y="771551"/>
                    <a:ext cx="3664846" cy="258417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420175" h="2271663">
                        <a:moveTo>
                          <a:pt x="0" y="0"/>
                        </a:moveTo>
                        <a:lnTo>
                          <a:pt x="3420175" y="0"/>
                        </a:lnTo>
                        <a:lnTo>
                          <a:pt x="3420175" y="2271663"/>
                        </a:lnTo>
                        <a:lnTo>
                          <a:pt x="0" y="22716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20000"/>
                      <a:lumOff val="80000"/>
                    </a:schemeClr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23" name="Полилиния 22"/>
                  <p:cNvSpPr/>
                  <p:nvPr/>
                </p:nvSpPr>
                <p:spPr>
                  <a:xfrm>
                    <a:off x="2601338" y="1082961"/>
                    <a:ext cx="3839968" cy="275272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583605" h="2419825">
                        <a:moveTo>
                          <a:pt x="0" y="0"/>
                        </a:moveTo>
                        <a:lnTo>
                          <a:pt x="3583605" y="0"/>
                        </a:lnTo>
                        <a:lnTo>
                          <a:pt x="3583605" y="2419825"/>
                        </a:lnTo>
                        <a:lnTo>
                          <a:pt x="0" y="24198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CF9FC"/>
                  </a:solidFill>
                  <a:ln w="20267" cap="flat">
                    <a:noFill/>
                    <a:bevel/>
                  </a:ln>
                </p:spPr>
              </p:sp>
            </p:grpSp>
            <p:pic>
              <p:nvPicPr>
                <p:cNvPr id="20" name="Рисунок 1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80" t="4816" r="8875"/>
                <a:stretch/>
              </p:blipFill>
              <p:spPr>
                <a:xfrm>
                  <a:off x="2740133" y="1593727"/>
                  <a:ext cx="3442884" cy="2175526"/>
                </a:xfrm>
                <a:prstGeom prst="rect">
                  <a:avLst/>
                </a:prstGeom>
              </p:spPr>
            </p:pic>
          </p:grpSp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11443" y="2478534"/>
                <a:ext cx="1236821" cy="1236821"/>
              </a:xfrm>
              <a:prstGeom prst="rect">
                <a:avLst/>
              </a:prstGeom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72728" y="4076367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по </a:t>
            </a:r>
            <a:r>
              <a:rPr lang="ru-RU" sz="2000" b="1" dirty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выполнению мероприятий по реализации принципов открытости в </a:t>
            </a:r>
            <a:r>
              <a:rPr lang="ru-RU" sz="2000" b="1" dirty="0" smtClean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Управлении </a:t>
            </a:r>
            <a:r>
              <a:rPr lang="ru-RU" sz="2000" b="1" dirty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Федерального казначейства по Республике Марий Эл </a:t>
            </a:r>
            <a:endParaRPr lang="ru-RU" sz="2000" b="1" dirty="0" smtClean="0">
              <a:ln w="1905">
                <a:solidFill>
                  <a:schemeClr val="bg1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  <a:p>
            <a:pPr algn="ctr"/>
            <a:r>
              <a:rPr lang="ru-RU" sz="2000" b="1" dirty="0" smtClean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за  2020 год</a:t>
            </a:r>
            <a:endParaRPr lang="ru-RU" sz="2000" b="1" dirty="0">
              <a:ln w="1905">
                <a:solidFill>
                  <a:schemeClr val="bg1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1729" y="3396937"/>
            <a:ext cx="229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 w="190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ОТЧЕТ </a:t>
            </a:r>
            <a:endParaRPr lang="ru-RU" sz="4800" dirty="0">
              <a:ln w="1905"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5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4" name="Рисунок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5" name="Группа 14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26" name="Полилиния 25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7" name="Группа 26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8" name="Полилиния 27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9" name="Полилиния 28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6" name="Группа 15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22" name="Полилиния 21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3" name="Группа 22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5" name="Полилиния 24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7" name="Группа 16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18" name="Рисунок 1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2733" b="4149"/>
          <a:stretch/>
        </p:blipFill>
        <p:spPr bwMode="auto">
          <a:xfrm>
            <a:off x="5721352" y="818215"/>
            <a:ext cx="2957581" cy="3841767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 rot="5400000">
            <a:off x="1914019" y="2745964"/>
            <a:ext cx="492443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Формирование публичной отчетности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148"/>
            <a:ext cx="377899" cy="420662"/>
          </a:xfrm>
          <a:prstGeom prst="rect">
            <a:avLst/>
          </a:prstGeom>
          <a:noFill/>
          <a:ln w="317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79712" y="-38035"/>
            <a:ext cx="720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ОРГАНИЗАЦИЯ ПРЕДСТАВЛЕНИЯ ПЛАНОВ И ПОКАЗАТЕЛЕЙ ДЕЯТЕЛЬНОСТИ </a:t>
            </a:r>
          </a:p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УПРАВЛЕНИЯ ФЕДЕРАЛЬНОГО КАЗНАЧЕЙСТВА ПО РЕСПУБЛИКЕ МАРИЙ ЭЛ В ФОРМАТАХ, УДОБНЫХ ДЛЯ </a:t>
            </a:r>
          </a:p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СКАЧИВАНИЯ С ОФИЦИАЛЬНОГО САЙТА УПРАВЛЕНИЯ, А ТАКЖЕ В ФОРМАТЕ ОТКРЫТЫХ ДАННЫХ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6" t="14457" r="18568" b="10608"/>
          <a:stretch/>
        </p:blipFill>
        <p:spPr bwMode="auto">
          <a:xfrm>
            <a:off x="179512" y="771550"/>
            <a:ext cx="5187139" cy="3431002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Рисунок 11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816" y="1975214"/>
            <a:ext cx="1584000" cy="72000"/>
          </a:xfrm>
          <a:prstGeom prst="rect">
            <a:avLst/>
          </a:prstGeom>
        </p:spPr>
      </p:pic>
      <p:pic>
        <p:nvPicPr>
          <p:cNvPr id="33" name="Рисунок 32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952616"/>
            <a:ext cx="1584000" cy="7200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96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3" name="Рисунок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25" name="Полилиния 2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6" name="Группа 2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7" name="Полилиния 2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8" name="Полилиния 2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5" name="Группа 14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21" name="Полилиния 2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2" name="Группа 2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3" name="Полилиния 2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4" name="Полилиния 2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6" name="Группа 15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Информирование о работе с обращениями граждан и организаций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79712" y="-38035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МОНИТОРИНГ АКТУАЛЬНОСТИ ИНФОРМАЦИИ, РАЗМЕЩЕННОЙ </a:t>
            </a:r>
          </a:p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НА ОФИЦИАЛЬНОМ САЙТЕ УПРАВЛЕНИЯ О РАБОТЕ С ОБРАЩЕНИЯМИ ГРАЖДАН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498033"/>
            <a:ext cx="63367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Контактные данные сотрудников, ответственных за работу с обращениями граждан и организаций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6" t="20679" r="18332" b="9424"/>
          <a:stretch/>
        </p:blipFill>
        <p:spPr bwMode="auto">
          <a:xfrm>
            <a:off x="2653483" y="771946"/>
            <a:ext cx="4208214" cy="383155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3" name="Рисунок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25" name="Полилиния 2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6" name="Группа 2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7" name="Полилиния 2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8" name="Полилиния 2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5" name="Группа 14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21" name="Полилиния 2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2" name="Группа 2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3" name="Полилиния 2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4" name="Полилиния 2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6" name="Группа 15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Информирование о работе с обращениями граждан и организаций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79712" y="-38035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МОНИТОРИНГ АКТУАЛЬНОСТИ ИНФОРМАЦИИ, РАЗМЕЩЕННОЙ </a:t>
            </a:r>
          </a:p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НА ОФИЦИАЛЬНОМ САЙТЕ УПРАВЛЕНИЯ О РАБОТЕ С ОБРАЩЕНИЯМИ ГРАЖДАН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9465" y="469078"/>
            <a:ext cx="5868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Анализ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тематики обращений граждан и организаций с обозначением </a:t>
            </a:r>
            <a:endParaRPr lang="ru-RU" sz="900" dirty="0" smtClean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наиболее часто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встречающихся актуальных тем и о принятых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мерах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8" name="Таблица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070833"/>
              </p:ext>
            </p:extLst>
          </p:nvPr>
        </p:nvGraphicFramePr>
        <p:xfrm>
          <a:off x="4644008" y="3093222"/>
          <a:ext cx="4248473" cy="1296144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1588137"/>
                <a:gridCol w="637465"/>
                <a:gridCol w="2022871"/>
              </a:tblGrid>
              <a:tr h="18142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Темы наиболее часто задаваемых вопросов в обращениях</a:t>
                      </a: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Количество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обращений</a:t>
                      </a: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Результат рассмотрения</a:t>
                      </a:r>
                    </a:p>
                  </a:txBody>
                  <a:tcPr marL="42584" marR="42584" marT="0" marB="0" anchor="ctr"/>
                </a:tc>
              </a:tr>
              <a:tr h="666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Возврат или зачет излишне уплаченных или излишне взысканных сумм налогов, сборов, взносов, пеней и штрафов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 обращения направлены по компетенции, с уведомлением авторов о переадресации обращений, по 16 обращениям даны ответы авторам (в </a:t>
                      </a:r>
                      <a:r>
                        <a:rPr lang="ru-RU" sz="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т.ч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 по 1 обращению, поступившему 28 декабря 2020 г., направлен ответ автору 13 января 2021 г.)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</a:tbl>
          </a:graphicData>
        </a:graphic>
      </p:graphicFrame>
      <p:cxnSp>
        <p:nvCxnSpPr>
          <p:cNvPr id="49" name="Прямая соединительная линия 48"/>
          <p:cNvCxnSpPr/>
          <p:nvPr/>
        </p:nvCxnSpPr>
        <p:spPr>
          <a:xfrm>
            <a:off x="4644008" y="3723878"/>
            <a:ext cx="4248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aphicFrame>
        <p:nvGraphicFramePr>
          <p:cNvPr id="50" name="Таблица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906543"/>
              </p:ext>
            </p:extLst>
          </p:nvPr>
        </p:nvGraphicFramePr>
        <p:xfrm>
          <a:off x="251519" y="978485"/>
          <a:ext cx="4248473" cy="1521257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588137"/>
                <a:gridCol w="637465"/>
                <a:gridCol w="2022871"/>
              </a:tblGrid>
              <a:tr h="17321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9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</a:rPr>
                        <a:t>Темы наиболее часто задаваемых вопросов в обращениях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</a:rPr>
                        <a:t>Количество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</a:rPr>
                        <a:t>обращений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Cambria" panose="02040503050406030204" pitchFamily="18" charset="0"/>
                        </a:rPr>
                        <a:t>Результат рассмотрения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6363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Возврат или зачет излишне уплаченных или излишне взысканных сумм налогов, сборов, взносов, пеней и штрафов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7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1 обращение направлено по компетенции, с уведомлением авторов о переадресации обращения, по 6 обращениям даны ответы авторам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283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Исполнение судебных решений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направлены</a:t>
                      </a:r>
                      <a:r>
                        <a:rPr lang="ru-RU" sz="600" baseline="0" dirty="0" smtClean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ответы авторам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</a:tbl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254758" y="846836"/>
            <a:ext cx="1159292" cy="2154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за 1 квартал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2020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г.</a:t>
            </a: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245168" y="1577286"/>
            <a:ext cx="42480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67766"/>
              </p:ext>
            </p:extLst>
          </p:nvPr>
        </p:nvGraphicFramePr>
        <p:xfrm>
          <a:off x="244861" y="2898098"/>
          <a:ext cx="4248473" cy="1702978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588137"/>
                <a:gridCol w="637465"/>
                <a:gridCol w="2022871"/>
              </a:tblGrid>
              <a:tr h="17770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6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Темы наиболее часто задаваемых вопросов в обращениях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Количество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обращений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Результат рассмотрения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3652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Возврат или зачет излишне уплаченных или излишне взысканных сумм налогов, сборов, взносов, пеней и штрафов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1 обращение направлено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по компетенции, с уведомлением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автора о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переадресации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обращения,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по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3 обращениям</a:t>
                      </a:r>
                      <a:r>
                        <a:rPr lang="ru-RU" sz="600" baseline="0" dirty="0" smtClean="0">
                          <a:effectLst/>
                          <a:latin typeface="Cambria" panose="02040503050406030204" pitchFamily="18" charset="0"/>
                        </a:rPr>
                        <a:t> даны </a:t>
                      </a: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ответы авторам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1628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Госпошлины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2 обращения направлены по компетенции, с уведомлением авторов о переадресации обращений, по 1 обращению дан ответ автору </a:t>
                      </a: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640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Банковские переводы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1 обращение направлено по компетенции, с уведомлением автора о переадресации обращения, по 2 обращениям даны ответы авторам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</a:tbl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44861" y="2764398"/>
            <a:ext cx="1159292" cy="2154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за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2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квартал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2020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г.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244861" y="3316070"/>
            <a:ext cx="42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Таблица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17854"/>
              </p:ext>
            </p:extLst>
          </p:nvPr>
        </p:nvGraphicFramePr>
        <p:xfrm>
          <a:off x="4644008" y="982429"/>
          <a:ext cx="4248473" cy="1521993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1588137"/>
                <a:gridCol w="637465"/>
                <a:gridCol w="2022871"/>
              </a:tblGrid>
              <a:tr h="17043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Темы наиболее часто задаваемых вопросов в обращениях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Количество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обращений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mbria" panose="02040503050406030204" pitchFamily="18" charset="0"/>
                        </a:rPr>
                        <a:t>Результат рассмотрения</a:t>
                      </a:r>
                      <a:endParaRPr lang="ru-RU" sz="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4732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Возврат или зачет излишне уплаченных или излишне взысканных сумм налогов, сборов, взносов, пеней и штрафов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12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3 обращения направлены по компетенции, с уведомлением авторов о переадресации обращений, по 8 обращениям даны ответы авторам, 1 обращение находится в работе (срок не наступил)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</a:tr>
              <a:tr h="279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b="0" dirty="0" smtClean="0">
                          <a:effectLst/>
                          <a:latin typeface="Cambria" panose="02040503050406030204" pitchFamily="18" charset="0"/>
                        </a:rPr>
                        <a:t>Информационные системы органов государственной власти Российской Федерации. Официальные сайты органов государственной власти и органов местного самоуправления</a:t>
                      </a:r>
                      <a:endParaRPr lang="ru-RU" sz="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ru-RU" sz="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2584" marR="425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направлены по компетенции, с уведомлением авторов о переадресации обращений</a:t>
                      </a:r>
                      <a:endParaRPr lang="ru-RU" sz="6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42584" marR="42584" marT="0" marB="0" anchor="ctr"/>
                </a:tc>
              </a:tr>
            </a:tbl>
          </a:graphicData>
        </a:graphic>
      </p:graphicFrame>
      <p:cxnSp>
        <p:nvCxnSpPr>
          <p:cNvPr id="57" name="Прямая соединительная линия 56"/>
          <p:cNvCxnSpPr/>
          <p:nvPr/>
        </p:nvCxnSpPr>
        <p:spPr>
          <a:xfrm>
            <a:off x="4644008" y="1577286"/>
            <a:ext cx="4248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4644008" y="847326"/>
            <a:ext cx="1159292" cy="2154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за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3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квартал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2020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г.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644008" y="2956030"/>
            <a:ext cx="1159292" cy="2154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за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4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квартал </a:t>
            </a:r>
            <a:r>
              <a:rPr lang="ru-RU" sz="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2020 </a:t>
            </a:r>
            <a:r>
              <a:rPr lang="ru-RU" sz="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г.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0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Группа 53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58" name="Рисунок 5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75" name="Группа 74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89" name="Полилиния 88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90" name="Группа 89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91" name="Полилиния 9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92" name="Полилиния 91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6" name="Группа 75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85" name="Полилиния 8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86" name="Группа 8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87" name="Полилиния 8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88" name="Полилиния 8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7" name="Группа 76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79" name="Рисунок 7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82" name="Прямоугольник 81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275856" y="-38035"/>
            <a:ext cx="5904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ПУБЛИКАЦИЯ НА ОФИЦИАЛЬНОМ САЙТЕ УПРАВЛЕНИЯ ИНФОРМАЦИИ ПО РЕЗУЛЬТАТАМ РАССМОТРЕНИЯ ОБРАЩЕНИЙ ГРАЖДАН И ОРГАНИЗАЦИЙ, ПОСТУПИВШИХ В УПРАВЛЕНИЕ ФЕДЕРАЛЬНОГО КАЗНАЧЕЙСТВА ПО РЕСПУБЛИКЕ МАРИЙ ЭЛ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04572" y="492841"/>
            <a:ext cx="211147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Общее количество обращений, ед.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107504" y="855676"/>
            <a:ext cx="1632540" cy="1788082"/>
            <a:chOff x="2985302" y="163394"/>
            <a:chExt cx="1632540" cy="1788082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3080310" y="413538"/>
              <a:ext cx="544175" cy="1132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3227828" y="1489811"/>
              <a:ext cx="12450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spc="300" dirty="0" smtClean="0">
                  <a:ln w="190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2020</a:t>
              </a:r>
              <a:endParaRPr lang="ru-RU" sz="2400" dirty="0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3493250" y="894590"/>
              <a:ext cx="544175" cy="648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52</a:t>
              </a:r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3928696" y="1218591"/>
              <a:ext cx="544175" cy="32819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28</a:t>
              </a:r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>
              <a:off x="3021384" y="1546813"/>
              <a:ext cx="15964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Прямоугольник 64"/>
            <p:cNvSpPr/>
            <p:nvPr/>
          </p:nvSpPr>
          <p:spPr>
            <a:xfrm>
              <a:off x="2985302" y="163394"/>
              <a:ext cx="69717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6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Всего обращений</a:t>
              </a:r>
              <a:endParaRPr lang="ru-RU" sz="600" dirty="0">
                <a:ln w="1905">
                  <a:noFill/>
                </a:ln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3539413" y="651937"/>
              <a:ext cx="55057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Обращения граждан</a:t>
              </a:r>
              <a:endParaRPr lang="ru-RU" sz="500" dirty="0">
                <a:ln w="1905">
                  <a:noFill/>
                </a:ln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3921872" y="989602"/>
              <a:ext cx="6529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Обращения организаций</a:t>
              </a:r>
              <a:endParaRPr lang="ru-RU" sz="500" dirty="0">
                <a:ln w="1905">
                  <a:noFill/>
                </a:ln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3206669" y="888093"/>
              <a:ext cx="28725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b="1" dirty="0" smtClean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80</a:t>
              </a:r>
              <a:endParaRPr lang="ru-RU" sz="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6282392" y="267494"/>
            <a:ext cx="17459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Основные темы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обращений, ед.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2792" y="2907253"/>
            <a:ext cx="4824536" cy="1515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300"/>
              </a:spcAft>
            </a:pP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Рассмотрение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 граждан и организаций осуществлялось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в соответствии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с Федеральным законом от 02.05.2006 № 59-ФЗ «О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порядке рассмотрения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 граждан Российской Федерации» и по ним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принимались соответствующие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меры: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по 53 обращениям авторам даны необходимые разъяснения и рекомендации;</a:t>
            </a:r>
          </a:p>
          <a:p>
            <a:pPr algn="just">
              <a:spcAft>
                <a:spcPts val="300"/>
              </a:spcAft>
            </a:pP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24 обращения направлены по компетенции, с уведомлением авторов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 переадресации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обращений;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- 2 обращения оставлены без ответа авторам;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по 1 обращению, поступившему 28 декабря 2020 г., направлен ответ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автору 13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января 2021 г.;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по 2 обращениям авторам даны дополнительные ответы.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Информирование о работе с обращениями граждан и организаций</a:t>
            </a:r>
          </a:p>
        </p:txBody>
      </p:sp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898301"/>
              </p:ext>
            </p:extLst>
          </p:nvPr>
        </p:nvGraphicFramePr>
        <p:xfrm>
          <a:off x="1804632" y="733319"/>
          <a:ext cx="3064470" cy="198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8" name="Диаграмма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9634302"/>
              </p:ext>
            </p:extLst>
          </p:nvPr>
        </p:nvGraphicFramePr>
        <p:xfrm>
          <a:off x="5004048" y="441994"/>
          <a:ext cx="3960441" cy="4477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08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Группа 53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58" name="Рисунок 5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75" name="Группа 74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89" name="Полилиния 88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90" name="Группа 89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91" name="Полилиния 9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92" name="Полилиния 91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6" name="Группа 75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85" name="Полилиния 8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86" name="Группа 8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87" name="Полилиния 8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88" name="Полилиния 8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7" name="Группа 76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79" name="Рисунок 7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82" name="Прямоугольник 81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275856" y="-38035"/>
            <a:ext cx="5904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ПУБЛИКАЦИЯ НА ОФИЦИАЛЬНОМ САЙТЕ УПРАВЛЕНИЯ ИНФОРМАЦИИ ПО РЕЗУЛЬТАТАМ РАССМОТРЕНИЯ ОБРАЩЕНИЙ ГРАЖДАН И ОРГАНИЗАЦИЙ, ПОСТУПИВШИХ В УПРАВЛЕНИЕ ФЕДЕРАЛЬНОГО КАЗНАЧЕЙСТВА ПО РЕСПУБЛИКЕ МАРИЙ ЭЛ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04572" y="520137"/>
            <a:ext cx="211147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Общее количество обращений, ед.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65860" y="265398"/>
            <a:ext cx="17459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Основные темы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обращений, ед.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73867" y="2859782"/>
            <a:ext cx="3777318" cy="14388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Рассмотрение обращений граждан и организаций осуществлялось в соответствии с Федеральным законом от 02.05.2006 № 59-ФЗ «О порядке рассмотрения обращений граждан Российской Федерации» и по ним принимались соответствующие меры: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по 65 обращениям даны ответы авторам;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- 27 обращений направлены по компетенции, с уведомлением авторов о переадресации обращений;</a:t>
            </a:r>
          </a:p>
          <a:p>
            <a:pPr algn="just">
              <a:spcAft>
                <a:spcPts val="300"/>
              </a:spcAft>
            </a:pP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по 2 обращениям направлены письма авторам в соответствии с частью 4.1 статьи 11 Федерального закона от 02.05.2006 № 59-ФЗ «О порядке рассмотрения обращений граждан Российской Федерации».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Информирование о работе с обращениями граждан и организаций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-9216" y="873102"/>
            <a:ext cx="1751551" cy="1567324"/>
            <a:chOff x="2939042" y="384152"/>
            <a:chExt cx="1751551" cy="1567324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3080310" y="609614"/>
              <a:ext cx="544175" cy="9360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939042" y="1489811"/>
              <a:ext cx="17515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spc="300" dirty="0" smtClean="0">
                  <a:ln w="190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   2019</a:t>
              </a:r>
              <a:endParaRPr lang="ru-RU" sz="2400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493250" y="894590"/>
              <a:ext cx="544175" cy="6480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49</a:t>
              </a:r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928696" y="949183"/>
              <a:ext cx="544175" cy="5976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45</a:t>
              </a:r>
              <a:endParaRPr lang="ru-RU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3021384" y="1546813"/>
              <a:ext cx="15964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Прямоугольник 44"/>
            <p:cNvSpPr/>
            <p:nvPr/>
          </p:nvSpPr>
          <p:spPr>
            <a:xfrm>
              <a:off x="2985302" y="384152"/>
              <a:ext cx="69717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6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Всего обращений</a:t>
              </a:r>
              <a:endParaRPr lang="ru-RU" sz="600" dirty="0">
                <a:ln w="1905">
                  <a:noFill/>
                </a:ln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3539413" y="674799"/>
              <a:ext cx="55057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Обращения граждан</a:t>
              </a:r>
              <a:endParaRPr lang="ru-RU" sz="500" dirty="0">
                <a:ln w="1905">
                  <a:noFill/>
                </a:ln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936924" y="733159"/>
              <a:ext cx="6529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00" b="1" dirty="0" smtClean="0">
                  <a:ln w="190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Cambria" pitchFamily="18" charset="0"/>
                </a:rPr>
                <a:t>Обращения организаций</a:t>
              </a:r>
              <a:endParaRPr lang="ru-RU" sz="500" dirty="0">
                <a:ln w="1905">
                  <a:noFill/>
                </a:ln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206669" y="888093"/>
              <a:ext cx="28725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b="1" dirty="0" smtClean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94</a:t>
              </a:r>
              <a:endParaRPr lang="ru-RU" sz="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7364354"/>
              </p:ext>
            </p:extLst>
          </p:nvPr>
        </p:nvGraphicFramePr>
        <p:xfrm>
          <a:off x="4427984" y="535398"/>
          <a:ext cx="4536506" cy="4384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1" name="Диаграмма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16401"/>
              </p:ext>
            </p:extLst>
          </p:nvPr>
        </p:nvGraphicFramePr>
        <p:xfrm>
          <a:off x="1794982" y="750969"/>
          <a:ext cx="2525499" cy="181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2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Группа 53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58" name="Рисунок 5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75" name="Группа 74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89" name="Полилиния 88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90" name="Группа 89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91" name="Полилиния 9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92" name="Полилиния 91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6" name="Группа 75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85" name="Полилиния 8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86" name="Группа 8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87" name="Полилиния 8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88" name="Полилиния 8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77" name="Группа 76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79" name="Рисунок 7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82" name="Прямоугольник 81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275856" y="-38035"/>
            <a:ext cx="5904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ПУБЛИКАЦИЯ НА ОФИЦИАЛЬНОМ САЙТЕ УПРАВЛЕНИЯ ИНФОРМАЦИИ ПО РЕЗУЛЬТАТАМ РАССМОТРЕНИЯ ОБРАЩЕНИЙ ГРАЖДАН И ОРГАНИЗАЦИЙ, ПОСТУПИВШИХ В УПРАВЛЕНИЕ ФЕДЕРАЛЬНОГО КАЗНАЧЕЙСТВА ПО РЕСПУБЛИКЕ МАРИЙ ЭЛ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04572" y="520137"/>
            <a:ext cx="211147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Общее количество обращений, ед.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228184" y="487916"/>
            <a:ext cx="17459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Основные темы </a:t>
            </a:r>
            <a:r>
              <a:rPr lang="ru-RU" sz="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обращений, ед.</a:t>
            </a:r>
            <a:endParaRPr lang="ru-RU" sz="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73866" y="2859782"/>
            <a:ext cx="4586165" cy="12772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300"/>
              </a:spcAft>
            </a:pP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Рассмотрение обращений граждан и организаций осуществлялось в соответствии с Федеральным законом от 02.05.2006 № 59-ФЗ «О порядке рассмотрения обращений граждан Российской Федерации» и по ним принимались соответствующие меры:</a:t>
            </a:r>
          </a:p>
          <a:p>
            <a:pPr algn="just">
              <a:spcAft>
                <a:spcPts val="300"/>
              </a:spcAft>
            </a:pP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 28 обращениям заявителям даны необходимые разъяснения и рекомендации,</a:t>
            </a:r>
          </a:p>
          <a:p>
            <a:pPr algn="just">
              <a:spcAft>
                <a:spcPts val="300"/>
              </a:spcAft>
            </a:pP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-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15 обращений направлены по компетенции, с уведомлением граждан о переадресации обращений.</a:t>
            </a:r>
          </a:p>
        </p:txBody>
      </p:sp>
      <p:sp>
        <p:nvSpPr>
          <p:cNvPr id="101" name="TextBox 100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Информирование о работе с обращениями граждан и организаций</a:t>
            </a:r>
          </a:p>
        </p:txBody>
      </p:sp>
      <p:grpSp>
        <p:nvGrpSpPr>
          <p:cNvPr id="42" name="Группа 41"/>
          <p:cNvGrpSpPr/>
          <p:nvPr/>
        </p:nvGrpSpPr>
        <p:grpSpPr>
          <a:xfrm>
            <a:off x="177567" y="990191"/>
            <a:ext cx="1658129" cy="1509551"/>
            <a:chOff x="4675697" y="850823"/>
            <a:chExt cx="1658129" cy="1161347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>
              <a:off x="4675697" y="1583859"/>
              <a:ext cx="15964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1" name="Группа 50"/>
            <p:cNvGrpSpPr/>
            <p:nvPr/>
          </p:nvGrpSpPr>
          <p:grpSpPr>
            <a:xfrm>
              <a:off x="4680884" y="850823"/>
              <a:ext cx="1652942" cy="1161347"/>
              <a:chOff x="4680884" y="850823"/>
              <a:chExt cx="1652942" cy="1161347"/>
            </a:xfrm>
          </p:grpSpPr>
          <p:sp>
            <p:nvSpPr>
              <p:cNvPr id="52" name="Прямоугольник 51"/>
              <p:cNvSpPr/>
              <p:nvPr/>
            </p:nvSpPr>
            <p:spPr>
              <a:xfrm>
                <a:off x="4748269" y="1095638"/>
                <a:ext cx="544175" cy="4680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4882339" y="1550505"/>
                <a:ext cx="145148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spc="300" dirty="0" smtClean="0">
                    <a:ln w="1905">
                      <a:solidFill>
                        <a:schemeClr val="bg1">
                          <a:lumMod val="95000"/>
                        </a:schemeClr>
                      </a:solidFill>
                    </a:ln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2018</a:t>
                </a:r>
                <a:endParaRPr lang="ru-RU" sz="24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147561" y="1304814"/>
                <a:ext cx="544175" cy="252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5583008" y="1448814"/>
                <a:ext cx="544175" cy="1080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4680884" y="850823"/>
                <a:ext cx="64605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600" b="1" dirty="0" smtClean="0">
                    <a:ln w="1905">
                      <a:noFill/>
                    </a:ln>
                    <a:solidFill>
                      <a:schemeClr val="tx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Всего обращений</a:t>
                </a:r>
                <a:endParaRPr lang="ru-RU" sz="600" dirty="0">
                  <a:ln w="1905">
                    <a:noFill/>
                  </a:ln>
                  <a:latin typeface="Cambria" panose="02040503050406030204" pitchFamily="18" charset="0"/>
                </a:endParaRPr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5227385" y="1083977"/>
                <a:ext cx="55057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500" b="1" dirty="0" smtClean="0">
                    <a:ln w="1905">
                      <a:noFill/>
                    </a:ln>
                    <a:solidFill>
                      <a:schemeClr val="tx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Обращения граждан</a:t>
                </a:r>
                <a:endParaRPr lang="ru-RU" sz="500" dirty="0">
                  <a:ln w="1905">
                    <a:noFill/>
                  </a:ln>
                  <a:latin typeface="Cambria" panose="02040503050406030204" pitchFamily="18" charset="0"/>
                </a:endParaRPr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5592663" y="1207521"/>
                <a:ext cx="65299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500" b="1" dirty="0" smtClean="0">
                    <a:ln w="1905">
                      <a:noFill/>
                    </a:ln>
                    <a:solidFill>
                      <a:schemeClr val="tx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Обращения организаций</a:t>
                </a:r>
                <a:endParaRPr lang="ru-RU" sz="500" dirty="0">
                  <a:ln w="1905">
                    <a:noFill/>
                  </a:ln>
                  <a:latin typeface="Cambria" panose="02040503050406030204" pitchFamily="18" charset="0"/>
                </a:endParaRPr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5229652" y="1327722"/>
                <a:ext cx="306494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l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34</a:t>
                </a:r>
                <a:endParaRPr lang="ru-RU" sz="8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5742290" y="1414932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l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9</a:t>
                </a:r>
                <a:endParaRPr lang="ru-RU" sz="8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4818076" y="1224650"/>
                <a:ext cx="306494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l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43</a:t>
                </a:r>
                <a:endParaRPr lang="ru-RU" sz="800" b="1" dirty="0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</p:grpSp>
      <p:graphicFrame>
        <p:nvGraphicFramePr>
          <p:cNvPr id="64" name="Диаграмма 6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971"/>
              </p:ext>
            </p:extLst>
          </p:nvPr>
        </p:nvGraphicFramePr>
        <p:xfrm>
          <a:off x="5292080" y="843558"/>
          <a:ext cx="3528392" cy="3706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6" name="Диаграмма 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177849"/>
              </p:ext>
            </p:extLst>
          </p:nvPr>
        </p:nvGraphicFramePr>
        <p:xfrm>
          <a:off x="1939766" y="832703"/>
          <a:ext cx="3132200" cy="174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7" name="Прямоугольник 66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83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30" name="Рисунок 2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31" name="Группа 30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44" name="Полилиния 43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47" name="Группа 46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8" name="Полилиния 47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9" name="Полилиния 48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32" name="Группа 31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38" name="Полилиния 37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9" name="Группа 38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1" name="Полилиния 4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3" name="Полилиния 42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33" name="Группа 32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36" name="Прямоугольник 35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50" name="TextBox 49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Организация работы с </a:t>
            </a:r>
            <a:r>
              <a:rPr lang="ru-RU" sz="850" b="1" dirty="0" err="1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референтными</a:t>
            </a:r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группами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39370" y="-38035"/>
            <a:ext cx="58411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ОРГАНИЗАЦИЯ ИНФОРМИРОВАНИЯ РЕФЕРЕНТНЫХ ГРУПП О ПЛАНАХ, ОТЧЕТАХ УПРАВЛЕНИЯ ФЕДЕРАЛЬНОГО КАЗНАЧЕЙСТВА ПО РЕСПУБЛИКЕ МАРИЙ ЭЛ, В Т.Ч. РАЗМЕЩЕНИЕМ СООТВЕТСТВУЮЩЕЙ ИНФОРМАЦИИ НА ОФИЦИАЛЬНОМ САЙТЕ УПРАВЛЕНИЯ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6674" y="40397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Размещение информации в подразделе «Анонсы мероприятий» раздела «Новости»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27280" y="586032"/>
            <a:ext cx="8809216" cy="1981454"/>
            <a:chOff x="227280" y="586032"/>
            <a:chExt cx="8809216" cy="198145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27280" y="586032"/>
              <a:ext cx="8809216" cy="1981454"/>
              <a:chOff x="227280" y="586032"/>
              <a:chExt cx="8809216" cy="2063782"/>
            </a:xfrm>
          </p:grpSpPr>
          <p:sp>
            <p:nvSpPr>
              <p:cNvPr id="52" name="Скругленный прямоугольник 51"/>
              <p:cNvSpPr/>
              <p:nvPr/>
            </p:nvSpPr>
            <p:spPr>
              <a:xfrm>
                <a:off x="6224241" y="586661"/>
                <a:ext cx="2812255" cy="1805944"/>
              </a:xfrm>
              <a:prstGeom prst="roundRect">
                <a:avLst>
                  <a:gd name="adj" fmla="val 1323"/>
                </a:avLst>
              </a:prstGeom>
              <a:solidFill>
                <a:srgbClr val="FFE7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5925047" y="2260415"/>
                <a:ext cx="299194" cy="3113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29000">
                    <a:schemeClr val="accent2">
                      <a:lumMod val="75000"/>
                    </a:schemeClr>
                  </a:gs>
                  <a:gs pos="48000">
                    <a:schemeClr val="accent5">
                      <a:lumMod val="75000"/>
                    </a:schemeClr>
                  </a:gs>
                  <a:gs pos="56000">
                    <a:srgbClr val="2E6792"/>
                  </a:gs>
                  <a:gs pos="77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27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Cambria" panose="02040503050406030204" pitchFamily="18" charset="0"/>
                </a:endParaRPr>
              </a:p>
            </p:txBody>
          </p:sp>
          <p:grpSp>
            <p:nvGrpSpPr>
              <p:cNvPr id="7" name="Группа 6"/>
              <p:cNvGrpSpPr/>
              <p:nvPr/>
            </p:nvGrpSpPr>
            <p:grpSpPr>
              <a:xfrm>
                <a:off x="227280" y="586032"/>
                <a:ext cx="5766802" cy="2056612"/>
                <a:chOff x="611560" y="411510"/>
                <a:chExt cx="6938807" cy="2378082"/>
              </a:xfrm>
            </p:grpSpPr>
            <p:sp>
              <p:nvSpPr>
                <p:cNvPr id="8" name="Овал 7"/>
                <p:cNvSpPr/>
                <p:nvPr/>
              </p:nvSpPr>
              <p:spPr>
                <a:xfrm>
                  <a:off x="3868341" y="2347617"/>
                  <a:ext cx="360000" cy="360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29000">
                      <a:schemeClr val="accent2">
                        <a:lumMod val="75000"/>
                      </a:schemeClr>
                    </a:gs>
                    <a:gs pos="48000">
                      <a:schemeClr val="accent5">
                        <a:lumMod val="75000"/>
                      </a:schemeClr>
                    </a:gs>
                    <a:gs pos="56000">
                      <a:srgbClr val="2E6792"/>
                    </a:gs>
                    <a:gs pos="77000">
                      <a:schemeClr val="accent2">
                        <a:lumMod val="75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lin ang="2700000" scaled="0"/>
                  <a:tileRect/>
                </a:gra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atin typeface="Cambria" panose="02040503050406030204" pitchFamily="18" charset="0"/>
                  </a:endParaRPr>
                </a:p>
              </p:txBody>
            </p:sp>
            <p:grpSp>
              <p:nvGrpSpPr>
                <p:cNvPr id="11" name="Группа 10"/>
                <p:cNvGrpSpPr/>
                <p:nvPr/>
              </p:nvGrpSpPr>
              <p:grpSpPr>
                <a:xfrm>
                  <a:off x="611560" y="411510"/>
                  <a:ext cx="3337661" cy="2367540"/>
                  <a:chOff x="683568" y="411510"/>
                  <a:chExt cx="3337661" cy="2367540"/>
                </a:xfrm>
              </p:grpSpPr>
              <p:sp>
                <p:nvSpPr>
                  <p:cNvPr id="40" name="Скругленный прямоугольник 39"/>
                  <p:cNvSpPr/>
                  <p:nvPr/>
                </p:nvSpPr>
                <p:spPr>
                  <a:xfrm>
                    <a:off x="683568" y="411510"/>
                    <a:ext cx="3250488" cy="2088232"/>
                  </a:xfrm>
                  <a:prstGeom prst="roundRect">
                    <a:avLst>
                      <a:gd name="adj" fmla="val 1323"/>
                    </a:avLst>
                  </a:prstGeom>
                  <a:solidFill>
                    <a:srgbClr val="FFE7E7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 smtClean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  <a:p>
                    <a:pPr algn="just"/>
                    <a:endParaRPr lang="ru-RU" sz="800" dirty="0">
                      <a:solidFill>
                        <a:schemeClr val="tx2">
                          <a:lumMod val="50000"/>
                        </a:schemeClr>
                      </a:solidFill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42" name="Скругленный прямоугольник 41"/>
                  <p:cNvSpPr/>
                  <p:nvPr/>
                </p:nvSpPr>
                <p:spPr>
                  <a:xfrm>
                    <a:off x="770743" y="2279524"/>
                    <a:ext cx="3250486" cy="499526"/>
                  </a:xfrm>
                  <a:prstGeom prst="roundRect">
                    <a:avLst/>
                  </a:prstGeom>
                  <a:solidFill>
                    <a:srgbClr val="820000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6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rPr>
                      <a:t>О </a:t>
                    </a:r>
                    <a:r>
                      <a:rPr lang="ru-RU" altLang="ru-RU" sz="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rPr>
                      <a:t>проведении 19.05.2020 личного приема граждан в приемной Президента Российской Федерации в Республике Марий Эл руководителем Управления Федерального казначейства по Республике Марий Эл</a:t>
                    </a:r>
                    <a:endParaRPr lang="ru-RU" altLang="ru-RU" sz="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2" name="Группа 11"/>
                <p:cNvGrpSpPr/>
                <p:nvPr/>
              </p:nvGrpSpPr>
              <p:grpSpPr>
                <a:xfrm>
                  <a:off x="4156372" y="411510"/>
                  <a:ext cx="3393995" cy="2378082"/>
                  <a:chOff x="4223526" y="411510"/>
                  <a:chExt cx="3393995" cy="2378082"/>
                </a:xfrm>
              </p:grpSpPr>
              <p:sp>
                <p:nvSpPr>
                  <p:cNvPr id="14" name="Скругленный прямоугольник 13"/>
                  <p:cNvSpPr/>
                  <p:nvPr/>
                </p:nvSpPr>
                <p:spPr>
                  <a:xfrm>
                    <a:off x="4300390" y="411510"/>
                    <a:ext cx="3250488" cy="2088232"/>
                  </a:xfrm>
                  <a:prstGeom prst="roundRect">
                    <a:avLst>
                      <a:gd name="adj" fmla="val 1323"/>
                    </a:avLst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ru-RU" sz="1000" b="1" dirty="0">
                      <a:ln w="1905"/>
                      <a:solidFill>
                        <a:schemeClr val="accent5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16" name="Скругленный прямоугольник 15"/>
                  <p:cNvSpPr/>
                  <p:nvPr/>
                </p:nvSpPr>
                <p:spPr>
                  <a:xfrm>
                    <a:off x="4223526" y="2290066"/>
                    <a:ext cx="3393995" cy="499526"/>
                  </a:xfrm>
                  <a:prstGeom prst="roundRect">
                    <a:avLst/>
                  </a:prstGeom>
                  <a:solidFill>
                    <a:schemeClr val="accent5">
                      <a:lumMod val="5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altLang="ru-RU" sz="6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rPr>
                      <a:t>О </a:t>
                    </a:r>
                    <a:r>
                      <a:rPr lang="ru-RU" altLang="ru-RU" sz="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rPr>
                      <a:t>проведении 25.06.2020 заседания Коллегии Управления Федерального казначейства по Республике Марий Эл</a:t>
                    </a:r>
                    <a:endParaRPr lang="ru-RU" sz="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endParaRPr>
                  </a:p>
                </p:txBody>
              </p:sp>
            </p:grpSp>
          </p:grp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6156177" y="2216435"/>
                <a:ext cx="2808312" cy="433379"/>
              </a:xfrm>
              <a:prstGeom prst="roundRect">
                <a:avLst/>
              </a:prstGeom>
              <a:solidFill>
                <a:srgbClr val="82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О </a:t>
                </a:r>
                <a:r>
                  <a:rPr lang="ru-RU" altLang="ru-RU" sz="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проведении 10.09.2020 заседания Коллегии Управления Федерального казначейства по Республике Марий Эл </a:t>
                </a:r>
                <a:endParaRPr lang="ru-RU" altLang="ru-RU" sz="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99" t="15316" r="18989" b="27818"/>
            <a:stretch/>
          </p:blipFill>
          <p:spPr bwMode="auto">
            <a:xfrm>
              <a:off x="320440" y="763179"/>
              <a:ext cx="2524876" cy="1291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Рисунок 5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447" y="1800134"/>
              <a:ext cx="1446818" cy="77809"/>
            </a:xfrm>
            <a:prstGeom prst="rect">
              <a:avLst/>
            </a:prstGeom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21" t="10562" r="18971" b="24550"/>
            <a:stretch/>
          </p:blipFill>
          <p:spPr bwMode="auto">
            <a:xfrm>
              <a:off x="3292041" y="664453"/>
              <a:ext cx="2583351" cy="148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Рисунок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064" y="2016233"/>
              <a:ext cx="1446818" cy="77809"/>
            </a:xfrm>
            <a:prstGeom prst="rect">
              <a:avLst/>
            </a:prstGeom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22" t="10187" r="17039" b="24453"/>
            <a:stretch/>
          </p:blipFill>
          <p:spPr bwMode="auto">
            <a:xfrm>
              <a:off x="6353018" y="634059"/>
              <a:ext cx="2554700" cy="151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Рисунок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1973928"/>
              <a:ext cx="1446818" cy="77809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1624229" y="2644936"/>
            <a:ext cx="5766802" cy="1974570"/>
            <a:chOff x="227280" y="2644936"/>
            <a:chExt cx="5766802" cy="1974570"/>
          </a:xfrm>
        </p:grpSpPr>
        <p:grpSp>
          <p:nvGrpSpPr>
            <p:cNvPr id="59" name="Группа 58"/>
            <p:cNvGrpSpPr/>
            <p:nvPr/>
          </p:nvGrpSpPr>
          <p:grpSpPr>
            <a:xfrm>
              <a:off x="227280" y="2644936"/>
              <a:ext cx="5711415" cy="1906504"/>
              <a:chOff x="611560" y="411510"/>
              <a:chExt cx="6872164" cy="2296107"/>
            </a:xfrm>
          </p:grpSpPr>
          <p:sp>
            <p:nvSpPr>
              <p:cNvPr id="67" name="Овал 66"/>
              <p:cNvSpPr/>
              <p:nvPr/>
            </p:nvSpPr>
            <p:spPr>
              <a:xfrm>
                <a:off x="3868341" y="2347617"/>
                <a:ext cx="360000" cy="360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29000">
                    <a:schemeClr val="accent2">
                      <a:lumMod val="75000"/>
                    </a:schemeClr>
                  </a:gs>
                  <a:gs pos="48000">
                    <a:schemeClr val="accent5">
                      <a:lumMod val="75000"/>
                    </a:schemeClr>
                  </a:gs>
                  <a:gs pos="56000">
                    <a:srgbClr val="2E6792"/>
                  </a:gs>
                  <a:gs pos="77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27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Cambria" panose="02040503050406030204" pitchFamily="18" charset="0"/>
                </a:endParaRPr>
              </a:p>
            </p:txBody>
          </p:sp>
          <p:sp>
            <p:nvSpPr>
              <p:cNvPr id="72" name="Скругленный прямоугольник 71"/>
              <p:cNvSpPr/>
              <p:nvPr/>
            </p:nvSpPr>
            <p:spPr>
              <a:xfrm>
                <a:off x="611560" y="411510"/>
                <a:ext cx="3250488" cy="2088232"/>
              </a:xfrm>
              <a:prstGeom prst="roundRect">
                <a:avLst>
                  <a:gd name="adj" fmla="val 1323"/>
                </a:avLst>
              </a:prstGeom>
              <a:solidFill>
                <a:srgbClr val="B7DEE8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 smtClean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  <a:p>
                <a:pPr algn="just"/>
                <a:endParaRPr lang="ru-RU" sz="800" dirty="0">
                  <a:solidFill>
                    <a:schemeClr val="tx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70" name="Скругленный прямоугольник 69"/>
              <p:cNvSpPr/>
              <p:nvPr/>
            </p:nvSpPr>
            <p:spPr>
              <a:xfrm>
                <a:off x="4233237" y="411510"/>
                <a:ext cx="3250487" cy="2088232"/>
              </a:xfrm>
              <a:prstGeom prst="roundRect">
                <a:avLst>
                  <a:gd name="adj" fmla="val 1323"/>
                </a:avLst>
              </a:prstGeom>
              <a:solidFill>
                <a:srgbClr val="FFE7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ru-RU" sz="10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74" name="Скругленный прямоугольник 73"/>
            <p:cNvSpPr/>
            <p:nvPr/>
          </p:nvSpPr>
          <p:spPr>
            <a:xfrm>
              <a:off x="299731" y="4195986"/>
              <a:ext cx="2701460" cy="414767"/>
            </a:xfrm>
            <a:prstGeom prst="roundRect">
              <a:avLst/>
            </a:prstGeom>
            <a:solidFill>
              <a:srgbClr val="21596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О </a:t>
              </a:r>
              <a:r>
                <a:rPr lang="ru-RU" altLang="ru-RU" sz="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проведении 16.12.2020 личного приема граждан в приемной Президента Российской Федерации в Республике Марий Эл руководителем Управления Федерального казначейства по Республике Марий Эл</a:t>
              </a:r>
              <a:endParaRPr lang="ru-RU" altLang="ru-RU" sz="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3173353" y="4204739"/>
              <a:ext cx="2820729" cy="414767"/>
            </a:xfrm>
            <a:prstGeom prst="roundRect">
              <a:avLst/>
            </a:prstGeom>
            <a:solidFill>
              <a:srgbClr val="82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ru-RU" sz="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О </a:t>
              </a:r>
              <a:r>
                <a:rPr lang="ru-RU" altLang="ru-RU" sz="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проведении 10.12.2020 заседания Коллегии Управления Федерального казначейства по Республике Марий Эл </a:t>
              </a:r>
              <a:endParaRPr lang="ru-RU" sz="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32" t="30668" r="19756" b="23832"/>
            <a:stretch/>
          </p:blipFill>
          <p:spPr bwMode="auto">
            <a:xfrm>
              <a:off x="327561" y="2714429"/>
              <a:ext cx="2500898" cy="1425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Рисунок 6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855" y="3795886"/>
              <a:ext cx="1446819" cy="77809"/>
            </a:xfrm>
            <a:prstGeom prst="rect">
              <a:avLst/>
            </a:prstGeom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39" t="14027" r="15616" b="39738"/>
            <a:stretch/>
          </p:blipFill>
          <p:spPr bwMode="auto">
            <a:xfrm>
              <a:off x="3313665" y="2734860"/>
              <a:ext cx="2557217" cy="1404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Рисунок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529979"/>
              <a:ext cx="1446819" cy="77809"/>
            </a:xfrm>
            <a:prstGeom prst="rect">
              <a:avLst/>
            </a:prstGeom>
          </p:spPr>
        </p:pic>
      </p:grpSp>
      <p:sp>
        <p:nvSpPr>
          <p:cNvPr id="69" name="Прямоугольник 68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43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30" name="Рисунок 2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31" name="Группа 30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45" name="Полилиния 4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46" name="Группа 4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7" name="Полилиния 4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8" name="Полилиния 4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32" name="Группа 31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41" name="Полилиния 4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42" name="Группа 4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4" name="Полилиния 4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33" name="Группа 32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37" name="Прямоугольник 36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Организация работы с </a:t>
            </a:r>
            <a:r>
              <a:rPr lang="ru-RU" sz="850" b="1" dirty="0" err="1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референтными</a:t>
            </a:r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группами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5856" y="-38035"/>
            <a:ext cx="59046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ОРГАНИЗАЦИЯ ПО РАЗМЕЩЕНИЮ ПУБЛИКАЦИЙ О ДЕЯТЕЛЬНОСТИ УПРАВЛЕНИЯ ФЕДЕРАЛЬНОГО КАЗНАЧЕЙСТВА ПО РЕСПУБЛИКЕ МАРИЙ ЭЛ СОТРУДНИКАМИ УПРАВЛЕНИЯ В РЕГИОНАЛЬНЫХ ПЕЧАТНЫХ ИЗДАНИЯХ (С РАЗМЕЩЕНИЕМ ИНФОРМАЦИИ НА ОФИЦИАЛЬНОМ САЙТЕ УПРАВЛЕНИЯ)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3888" y="500934"/>
            <a:ext cx="284807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Журнал </a:t>
            </a:r>
            <a:r>
              <a:rPr lang="ru-RU" sz="800" b="1" u="sng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"Бюджет" №2 (206) февраль 2020»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88966"/>
            <a:ext cx="2473018" cy="3459324"/>
          </a:xfrm>
          <a:prstGeom prst="rect">
            <a:avLst/>
          </a:prstGeom>
          <a:noFill/>
          <a:ln w="317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88966"/>
            <a:ext cx="2542508" cy="3459600"/>
          </a:xfrm>
          <a:prstGeom prst="rect">
            <a:avLst/>
          </a:prstGeom>
          <a:noFill/>
          <a:ln w="317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74"/>
          <a:stretch/>
        </p:blipFill>
        <p:spPr bwMode="auto">
          <a:xfrm>
            <a:off x="1688429" y="2854684"/>
            <a:ext cx="2473215" cy="1789508"/>
          </a:xfrm>
          <a:prstGeom prst="rect">
            <a:avLst/>
          </a:prstGeom>
          <a:noFill/>
          <a:ln w="317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38"/>
          <a:stretch/>
        </p:blipFill>
        <p:spPr>
          <a:xfrm>
            <a:off x="5980966" y="1556855"/>
            <a:ext cx="2865376" cy="1923546"/>
          </a:xfrm>
          <a:prstGeom prst="rect">
            <a:avLst/>
          </a:prstGeom>
          <a:noFill/>
          <a:ln w="317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5741876" y="1131590"/>
            <a:ext cx="34021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u="sng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Газета "</a:t>
            </a:r>
            <a:r>
              <a:rPr lang="ru-RU" sz="800" b="1" u="sng" dirty="0" err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Звениговская</a:t>
            </a:r>
            <a:r>
              <a:rPr lang="ru-RU" sz="800" b="1" u="sng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неделя" от 04 декабря 2020г. № 48 (9691)</a:t>
            </a:r>
            <a:endParaRPr lang="ru-RU" sz="800" b="1" u="sng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62348" y="3651870"/>
            <a:ext cx="3334596" cy="338554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Статья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начальника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отдела 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№ 3 Большовой С.В.</a:t>
            </a:r>
          </a:p>
          <a:p>
            <a:pPr algn="ctr"/>
            <a:r>
              <a:rPr lang="ru-RU" sz="8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«Казначеям Республики Марий Эл и </a:t>
            </a:r>
            <a:r>
              <a:rPr lang="ru-RU" sz="800" dirty="0" err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Звениговского</a:t>
            </a:r>
            <a:r>
              <a:rPr lang="ru-RU" sz="8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района - 25 лет»</a:t>
            </a:r>
            <a:endParaRPr lang="ru-RU" sz="8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6292" y="4328636"/>
            <a:ext cx="4902708" cy="338554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Статья заместителя начальника отдела расходов </a:t>
            </a:r>
            <a:r>
              <a:rPr lang="ru-RU" sz="800" b="1" dirty="0" err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Кропотовой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И.В. </a:t>
            </a:r>
            <a:endParaRPr lang="ru-RU" sz="800" b="1" dirty="0" smtClean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8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ru-RU" sz="8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Контроль соответствия. Грамотная организация работы - залог успеха»</a:t>
            </a:r>
            <a:endParaRPr lang="ru-RU" sz="7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31" name="Рисунок 3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38" name="Группа 37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49" name="Полилиния 48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50" name="Группа 49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51" name="Полилиния 5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52" name="Полилиния 51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39" name="Группа 38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45" name="Полилиния 4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46" name="Группа 4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7" name="Полилиния 4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8" name="Полилиния 4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40" name="Группа 39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41" name="Рисунок 4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43" name="Прямоугольник 42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 rot="5400000">
            <a:off x="1937103" y="2759612"/>
            <a:ext cx="446276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Организация работы с </a:t>
            </a:r>
            <a:r>
              <a:rPr lang="ru-RU" sz="850" b="1" dirty="0" err="1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референтными</a:t>
            </a:r>
            <a:r>
              <a:rPr lang="ru-RU" sz="85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группами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47864" y="-12635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ПРОВЕДЕНИЕ В УПРАВЛЕНИИ ФЕДЕРАЛЬНОГО КАЗНАЧЕЙСТВА ПО РЕСПУБЛИКЕ МАРИЙ ЭЛ И ТЕРРИТОРИАЛЬНЫХ ОТДЕЛАХ УПРАВЛЕНИЯ ДНЕЙ ОТКРЫТЫХ ДВЕРЕЙ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24290" y="2176747"/>
            <a:ext cx="8496944" cy="2411227"/>
            <a:chOff x="611560" y="2538806"/>
            <a:chExt cx="8496944" cy="2411227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340552" y="2538806"/>
              <a:ext cx="5039903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700" b="1" u="sng" dirty="0" smtClean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25 февраля</a:t>
              </a:r>
              <a:endParaRPr lang="ru-RU" sz="7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ru-RU" sz="700" dirty="0" smtClean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студенты </a:t>
              </a:r>
              <a:r>
                <a:rPr lang="ru-RU" sz="700" dirty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1 и 2 курса экономического </a:t>
              </a:r>
              <a:r>
                <a:rPr lang="ru-RU" sz="700" dirty="0" smtClean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факультета Федерального </a:t>
              </a:r>
              <a:r>
                <a:rPr lang="ru-RU" sz="700" dirty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государственного бюджетного образовательного учреждения высшего образования «Поволжский государственный технологический университет»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611560" y="2842637"/>
              <a:ext cx="8496000" cy="523220"/>
              <a:chOff x="611560" y="2758435"/>
              <a:chExt cx="8496000" cy="523220"/>
            </a:xfrm>
          </p:grpSpPr>
          <p:cxnSp>
            <p:nvCxnSpPr>
              <p:cNvPr id="20" name="Прямая соединительная линия 19"/>
              <p:cNvCxnSpPr/>
              <p:nvPr/>
            </p:nvCxnSpPr>
            <p:spPr>
              <a:xfrm rot="16200000">
                <a:off x="4859560" y="-1387801"/>
                <a:ext cx="0" cy="8496000"/>
              </a:xfrm>
              <a:prstGeom prst="line">
                <a:avLst/>
              </a:prstGeom>
              <a:ln w="34925" cmpd="tri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Прямоугольник 20"/>
              <p:cNvSpPr/>
              <p:nvPr/>
            </p:nvSpPr>
            <p:spPr>
              <a:xfrm>
                <a:off x="1419590" y="2758435"/>
                <a:ext cx="684076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spc="300" dirty="0" smtClean="0">
                    <a:ln w="1905">
                      <a:solidFill>
                        <a:schemeClr val="bg1">
                          <a:lumMod val="95000"/>
                        </a:schemeClr>
                      </a:solidFill>
                    </a:ln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itchFamily="18" charset="0"/>
                  </a:rPr>
                  <a:t>2020</a:t>
                </a:r>
                <a:endParaRPr lang="ru-RU" sz="2800" dirty="0">
                  <a:latin typeface="Cambria" panose="02040503050406030204" pitchFamily="18" charset="0"/>
                </a:endParaRPr>
              </a:p>
            </p:txBody>
          </p:sp>
          <p:cxnSp>
            <p:nvCxnSpPr>
              <p:cNvPr id="22" name="Прямая соединительная линия 21"/>
              <p:cNvCxnSpPr/>
              <p:nvPr/>
            </p:nvCxnSpPr>
            <p:spPr>
              <a:xfrm rot="16200000">
                <a:off x="4859560" y="-1038353"/>
                <a:ext cx="0" cy="8496000"/>
              </a:xfrm>
              <a:prstGeom prst="line">
                <a:avLst/>
              </a:prstGeom>
              <a:ln w="34925" cmpd="tri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Прямая соединительная линия 24"/>
            <p:cNvCxnSpPr/>
            <p:nvPr/>
          </p:nvCxnSpPr>
          <p:spPr>
            <a:xfrm rot="16200000">
              <a:off x="4860504" y="702033"/>
              <a:ext cx="0" cy="8496000"/>
            </a:xfrm>
            <a:prstGeom prst="line">
              <a:avLst/>
            </a:prstGeom>
            <a:ln w="34925" cmpd="tri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2"/>
          <p:cNvGrpSpPr/>
          <p:nvPr/>
        </p:nvGrpSpPr>
        <p:grpSpPr>
          <a:xfrm>
            <a:off x="179512" y="757902"/>
            <a:ext cx="8811516" cy="1445956"/>
            <a:chOff x="179512" y="1783968"/>
            <a:chExt cx="8811516" cy="144595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785575"/>
              <a:ext cx="2161218" cy="1440000"/>
            </a:xfrm>
            <a:prstGeom prst="rect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767" y="1789924"/>
              <a:ext cx="2160000" cy="1440000"/>
            </a:xfrm>
            <a:prstGeom prst="rect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4939" y="1789924"/>
              <a:ext cx="2160000" cy="1440000"/>
            </a:xfrm>
            <a:prstGeom prst="rect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7470" y="1783968"/>
              <a:ext cx="2163558" cy="1440000"/>
            </a:xfrm>
            <a:prstGeom prst="rect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</p:pic>
      </p:grpSp>
      <p:sp>
        <p:nvSpPr>
          <p:cNvPr id="32" name="Прямоугольник 31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16200000">
            <a:off x="4571528" y="-3568929"/>
            <a:ext cx="0" cy="8496000"/>
          </a:xfrm>
          <a:prstGeom prst="line">
            <a:avLst/>
          </a:prstGeom>
          <a:ln w="34925" cmpd="tri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4"/>
          <a:stretch/>
        </p:blipFill>
        <p:spPr>
          <a:xfrm>
            <a:off x="1336041" y="3041869"/>
            <a:ext cx="2225367" cy="1440160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</p:spPr>
      </p:pic>
      <p:sp>
        <p:nvSpPr>
          <p:cNvPr id="36" name="Прямоугольник 35"/>
          <p:cNvSpPr/>
          <p:nvPr/>
        </p:nvSpPr>
        <p:spPr>
          <a:xfrm>
            <a:off x="3708232" y="3554200"/>
            <a:ext cx="5039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00" b="1" u="sng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26 </a:t>
            </a:r>
            <a:r>
              <a:rPr lang="ru-RU" sz="7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ноября</a:t>
            </a:r>
          </a:p>
          <a:p>
            <a:pPr algn="ctr"/>
            <a:r>
              <a:rPr lang="ru-RU" sz="7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онлайн-встреча со студентами ФГБОУ ВО «Марийский государственный университет» - слушателями курсов профессиональной переподготовки по программе дополнительного профессионального образования «Документоведение и архивное дело» на платформе </a:t>
            </a:r>
            <a:r>
              <a:rPr lang="ru-RU" sz="700" dirty="0" err="1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Zoom</a:t>
            </a:r>
            <a:endParaRPr lang="ru-RU" sz="7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80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26" name="Рисунок 2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27" name="Группа 26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38" name="Полилиния 37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9" name="Группа 38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40" name="Полилиния 39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41" name="Полилиния 40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8" name="Группа 27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34" name="Полилиния 33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5" name="Группа 34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6" name="Полилиния 35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7" name="Полилиния 36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9" name="Группа 28"/>
            <p:cNvGrpSpPr/>
            <p:nvPr/>
          </p:nvGrpSpPr>
          <p:grpSpPr>
            <a:xfrm>
              <a:off x="123342" y="98912"/>
              <a:ext cx="2604630" cy="444144"/>
              <a:chOff x="123342" y="98912"/>
              <a:chExt cx="2604630" cy="444144"/>
            </a:xfrm>
          </p:grpSpPr>
          <p:pic>
            <p:nvPicPr>
              <p:cNvPr id="30" name="Рисунок 2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grpSp>
            <p:nvGrpSpPr>
              <p:cNvPr id="31" name="Группа 30"/>
              <p:cNvGrpSpPr/>
              <p:nvPr/>
            </p:nvGrpSpPr>
            <p:grpSpPr>
              <a:xfrm>
                <a:off x="525904" y="155228"/>
                <a:ext cx="2202068" cy="387828"/>
                <a:chOff x="525904" y="155228"/>
                <a:chExt cx="2202068" cy="387828"/>
              </a:xfrm>
            </p:grpSpPr>
            <p:sp>
              <p:nvSpPr>
                <p:cNvPr id="32" name="Прямоугольник 31"/>
                <p:cNvSpPr/>
                <p:nvPr/>
              </p:nvSpPr>
              <p:spPr>
                <a:xfrm>
                  <a:off x="539552" y="155228"/>
                  <a:ext cx="2188420" cy="2616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ru-RU" sz="1100" b="1" dirty="0" smtClean="0">
                      <a:solidFill>
                        <a:srgbClr val="010FBA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УФК по Республике Марий Эл</a:t>
                  </a:r>
                  <a:endParaRPr lang="ru-RU" sz="1100" dirty="0"/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>
                  <a:off x="525904" y="327612"/>
                  <a:ext cx="1792478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accent6">
                          <a:lumMod val="7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https://</a:t>
                  </a:r>
                  <a:r>
                    <a:rPr lang="en-US" sz="800" b="1" dirty="0" smtClean="0">
                      <a:solidFill>
                        <a:schemeClr val="accent6">
                          <a:lumMod val="7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mariy-el.roskazna.gov.ru</a:t>
                  </a:r>
                  <a:endParaRPr lang="ru-RU" sz="8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2" name="TextBox 1"/>
          <p:cNvSpPr txBox="1"/>
          <p:nvPr/>
        </p:nvSpPr>
        <p:spPr>
          <a:xfrm>
            <a:off x="2609304" y="-38035"/>
            <a:ext cx="6571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РЕФЕРЕНТНЫЕ ГРУППЫ УПРАВЛЕНИЯ ФЕДЕРАЛЬНОГО КАЗНАЧЕЙСТВА </a:t>
            </a:r>
          </a:p>
          <a:p>
            <a:pPr algn="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 РЕСПУБЛИКЕ МАРИЙ ЭЛ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64497" y="385753"/>
            <a:ext cx="8227983" cy="4532708"/>
            <a:chOff x="664497" y="385752"/>
            <a:chExt cx="8227983" cy="4711863"/>
          </a:xfrm>
        </p:grpSpPr>
        <p:sp>
          <p:nvSpPr>
            <p:cNvPr id="325" name="Трапеция 324"/>
            <p:cNvSpPr/>
            <p:nvPr/>
          </p:nvSpPr>
          <p:spPr>
            <a:xfrm>
              <a:off x="683568" y="2013039"/>
              <a:ext cx="8208912" cy="983444"/>
            </a:xfrm>
            <a:prstGeom prst="trapezoid">
              <a:avLst>
                <a:gd name="adj" fmla="val 358525"/>
              </a:avLst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mbria" panose="02040503050406030204" pitchFamily="18" charset="0"/>
              </a:endParaRPr>
            </a:p>
          </p:txBody>
        </p:sp>
        <p:sp>
          <p:nvSpPr>
            <p:cNvPr id="326" name="Прямоугольник 325"/>
            <p:cNvSpPr/>
            <p:nvPr/>
          </p:nvSpPr>
          <p:spPr>
            <a:xfrm>
              <a:off x="731908" y="2996482"/>
              <a:ext cx="8088564" cy="2095547"/>
            </a:xfrm>
            <a:prstGeom prst="rect">
              <a:avLst/>
            </a:prstGeom>
            <a:solidFill>
              <a:srgbClr val="BC4744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atin typeface="Cambria" panose="02040503050406030204" pitchFamily="18" charset="0"/>
              </a:endParaRPr>
            </a:p>
          </p:txBody>
        </p:sp>
        <p:sp>
          <p:nvSpPr>
            <p:cNvPr id="329" name="TextBox 21"/>
            <p:cNvSpPr txBox="1">
              <a:spLocks noChangeArrowheads="1"/>
            </p:cNvSpPr>
            <p:nvPr/>
          </p:nvSpPr>
          <p:spPr bwMode="auto">
            <a:xfrm>
              <a:off x="2665237" y="3838277"/>
              <a:ext cx="1084656" cy="4799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ru-RU"/>
              </a:defPPr>
              <a:lvl1pPr algn="ctr">
                <a:defRPr sz="1200" b="1">
                  <a:solidFill>
                    <a:schemeClr val="bg1"/>
                  </a:solidFill>
                </a:defRPr>
              </a:lvl1pPr>
            </a:lstStyle>
            <a:p>
              <a:r>
                <a:rPr lang="ru-RU" altLang="ru-RU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Банковское </a:t>
              </a:r>
            </a:p>
            <a:p>
              <a:r>
                <a:rPr lang="ru-RU" altLang="ru-RU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сообщество</a:t>
              </a:r>
              <a:endPara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32" name="TextBox 21"/>
            <p:cNvSpPr txBox="1">
              <a:spLocks noChangeArrowheads="1"/>
            </p:cNvSpPr>
            <p:nvPr/>
          </p:nvSpPr>
          <p:spPr bwMode="auto">
            <a:xfrm>
              <a:off x="3958048" y="3363838"/>
              <a:ext cx="1719873" cy="1439737"/>
            </a:xfrm>
            <a:prstGeom prst="rect">
              <a:avLst/>
            </a:prstGeom>
            <a:noFill/>
            <a:ln w="34925" cmpd="thickThin"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ct val="0"/>
                </a:spcBef>
                <a:buFontTx/>
                <a:buNone/>
                <a:defRPr sz="800" b="1">
                  <a:solidFill>
                    <a:srgbClr val="C0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9pPr>
            </a:lstStyle>
            <a:p>
              <a:r>
                <a:rPr lang="ru-RU" altLang="ru-RU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Пользователи </a:t>
              </a:r>
              <a:r>
                <a:rPr lang="ru-RU" altLang="ru-RU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государственных информационных систем, оператором которых является Федеральное казначейство</a:t>
              </a:r>
            </a:p>
          </p:txBody>
        </p:sp>
        <p:sp>
          <p:nvSpPr>
            <p:cNvPr id="335" name="TextBox 21"/>
            <p:cNvSpPr txBox="1">
              <a:spLocks noChangeArrowheads="1"/>
            </p:cNvSpPr>
            <p:nvPr/>
          </p:nvSpPr>
          <p:spPr bwMode="auto">
            <a:xfrm>
              <a:off x="5580112" y="3032421"/>
              <a:ext cx="1825883" cy="1967640"/>
            </a:xfrm>
            <a:prstGeom prst="rect">
              <a:avLst/>
            </a:prstGeom>
            <a:noFill/>
            <a:ln w="34925" cmpd="thickThin"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ct val="0"/>
                </a:spcBef>
                <a:buFontTx/>
                <a:buNone/>
                <a:defRPr sz="800" b="1">
                  <a:solidFill>
                    <a:srgbClr val="C0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latin typeface="Calibri" pitchFamily="34" charset="0"/>
                </a:defRPr>
              </a:lvl9pPr>
            </a:lstStyle>
            <a:p>
              <a:r>
                <a:rPr lang="ru-RU" alt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Глава </a:t>
              </a:r>
              <a:r>
                <a:rPr lang="ru-RU" alt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Республики Марий Эл, руководители органов исполнительной, законодательной власти и органов местного самоуправления  Республики Марий Эл, территориальных органов федеральных органов исполнительной власти Республики Марий Эл, главный федеральный инспектор по Республике Марий Эл</a:t>
              </a:r>
            </a:p>
          </p:txBody>
        </p:sp>
        <p:grpSp>
          <p:nvGrpSpPr>
            <p:cNvPr id="340" name="Группа 339"/>
            <p:cNvGrpSpPr/>
            <p:nvPr/>
          </p:nvGrpSpPr>
          <p:grpSpPr>
            <a:xfrm>
              <a:off x="7256768" y="3314397"/>
              <a:ext cx="1590640" cy="1692772"/>
              <a:chOff x="6190909" y="980023"/>
              <a:chExt cx="2006871" cy="2963176"/>
            </a:xfrm>
            <a:noFill/>
          </p:grpSpPr>
          <p:sp>
            <p:nvSpPr>
              <p:cNvPr id="341" name="TextBox 21"/>
              <p:cNvSpPr txBox="1">
                <a:spLocks noChangeArrowheads="1"/>
              </p:cNvSpPr>
              <p:nvPr/>
            </p:nvSpPr>
            <p:spPr bwMode="auto">
              <a:xfrm>
                <a:off x="6580316" y="980023"/>
                <a:ext cx="1195268" cy="2963176"/>
              </a:xfrm>
              <a:prstGeom prst="rect">
                <a:avLst/>
              </a:prstGeom>
              <a:grpFill/>
              <a:ln w="34925" cmpd="thickThin">
                <a:noFill/>
              </a:ln>
              <a:extLst/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spcBef>
                    <a:spcPct val="0"/>
                  </a:spcBef>
                  <a:buFontTx/>
                  <a:buNone/>
                  <a:defRPr sz="800" b="1">
                    <a:solidFill>
                      <a:srgbClr val="C00000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latin typeface="Calibri" pitchFamily="34" charset="0"/>
                  </a:defRPr>
                </a:lvl9pPr>
              </a:lstStyle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  <a:p>
                <a:endParaRPr lang="ru-RU" altLang="ru-RU" dirty="0">
                  <a:latin typeface="Cambria" panose="02040503050406030204" pitchFamily="18" charset="0"/>
                </a:endParaRPr>
              </a:p>
              <a:p>
                <a:endParaRPr lang="ru-RU" altLang="ru-RU" dirty="0" smtClean="0">
                  <a:latin typeface="Cambria" panose="02040503050406030204" pitchFamily="18" charset="0"/>
                </a:endParaRPr>
              </a:p>
            </p:txBody>
          </p:sp>
          <p:sp>
            <p:nvSpPr>
              <p:cNvPr id="343" name="Прямоугольник 342"/>
              <p:cNvSpPr/>
              <p:nvPr/>
            </p:nvSpPr>
            <p:spPr>
              <a:xfrm>
                <a:off x="6190909" y="1420825"/>
                <a:ext cx="2006871" cy="184817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altLang="ru-RU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  <a:p>
                <a:pPr algn="ctr"/>
                <a:r>
                  <a:rPr lang="ru-RU" altLang="ru-RU" sz="1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Клиенты, которым открыты лицевые счета в Управлении</a:t>
                </a:r>
              </a:p>
            </p:txBody>
          </p:sp>
        </p:grpSp>
        <p:sp>
          <p:nvSpPr>
            <p:cNvPr id="344" name="Прямоугольник 343"/>
            <p:cNvSpPr/>
            <p:nvPr/>
          </p:nvSpPr>
          <p:spPr>
            <a:xfrm>
              <a:off x="664497" y="3730118"/>
              <a:ext cx="1731820" cy="67187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Взыскатели </a:t>
              </a:r>
              <a:endParaRPr lang="ru-RU" alt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r>
                <a:rPr lang="ru-RU" altLang="ru-RU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по </a:t>
              </a:r>
              <a:r>
                <a:rPr lang="ru-RU" altLang="ru-RU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исполнительным </a:t>
              </a:r>
              <a:endParaRPr lang="ru-RU" alt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r>
                <a:rPr lang="ru-RU" altLang="ru-RU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документам</a:t>
              </a:r>
              <a:endParaRPr lang="ru-RU" alt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cxnSp>
          <p:nvCxnSpPr>
            <p:cNvPr id="573" name="Прямая соединительная линия 572"/>
            <p:cNvCxnSpPr/>
            <p:nvPr/>
          </p:nvCxnSpPr>
          <p:spPr>
            <a:xfrm flipH="1">
              <a:off x="2398832" y="2990150"/>
              <a:ext cx="12928" cy="2106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Прямая соединительная линия 573"/>
            <p:cNvCxnSpPr/>
            <p:nvPr/>
          </p:nvCxnSpPr>
          <p:spPr>
            <a:xfrm flipH="1">
              <a:off x="3983008" y="2986446"/>
              <a:ext cx="12928" cy="2106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Прямая соединительная линия 574"/>
            <p:cNvCxnSpPr/>
            <p:nvPr/>
          </p:nvCxnSpPr>
          <p:spPr>
            <a:xfrm flipH="1">
              <a:off x="5639192" y="2990087"/>
              <a:ext cx="12928" cy="2106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Прямая соединительная линия 575"/>
            <p:cNvCxnSpPr/>
            <p:nvPr/>
          </p:nvCxnSpPr>
          <p:spPr>
            <a:xfrm flipH="1">
              <a:off x="7295376" y="2991615"/>
              <a:ext cx="12928" cy="2106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3" name="Прямая соединительная линия 1462"/>
            <p:cNvCxnSpPr/>
            <p:nvPr/>
          </p:nvCxnSpPr>
          <p:spPr>
            <a:xfrm flipH="1">
              <a:off x="2411760" y="1996280"/>
              <a:ext cx="2388536" cy="99016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4" name="Прямая соединительная линия 1463"/>
            <p:cNvCxnSpPr/>
            <p:nvPr/>
          </p:nvCxnSpPr>
          <p:spPr>
            <a:xfrm flipH="1">
              <a:off x="3995936" y="2013039"/>
              <a:ext cx="794674" cy="9734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5" name="Прямая соединительная линия 1464"/>
            <p:cNvCxnSpPr/>
            <p:nvPr/>
          </p:nvCxnSpPr>
          <p:spPr>
            <a:xfrm>
              <a:off x="4790610" y="2013039"/>
              <a:ext cx="861510" cy="9734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8" name="Прямая соединительная линия 1467"/>
            <p:cNvCxnSpPr/>
            <p:nvPr/>
          </p:nvCxnSpPr>
          <p:spPr>
            <a:xfrm>
              <a:off x="4790610" y="1996280"/>
              <a:ext cx="2517694" cy="99016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3" name="Рисунок 3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61" b="8943"/>
            <a:stretch/>
          </p:blipFill>
          <p:spPr>
            <a:xfrm>
              <a:off x="2411760" y="385752"/>
              <a:ext cx="4773865" cy="233001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8898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41" name="Рисунок 4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44" name="Группа 43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57" name="Полилиния 56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58" name="Группа 57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59" name="Полилиния 58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60" name="Полилиния 59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45" name="Группа 44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53" name="Полилиния 52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54" name="Группа 53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55" name="Полилиния 54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56" name="Полилиния 55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48" name="Группа 47"/>
            <p:cNvGrpSpPr/>
            <p:nvPr/>
          </p:nvGrpSpPr>
          <p:grpSpPr>
            <a:xfrm>
              <a:off x="123342" y="98912"/>
              <a:ext cx="2886484" cy="444144"/>
              <a:chOff x="123342" y="98912"/>
              <a:chExt cx="2886484" cy="444144"/>
            </a:xfrm>
          </p:grpSpPr>
          <p:pic>
            <p:nvPicPr>
              <p:cNvPr id="49" name="Рисунок 4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grpSp>
            <p:nvGrpSpPr>
              <p:cNvPr id="50" name="Группа 49"/>
              <p:cNvGrpSpPr/>
              <p:nvPr/>
            </p:nvGrpSpPr>
            <p:grpSpPr>
              <a:xfrm>
                <a:off x="821406" y="155228"/>
                <a:ext cx="2188420" cy="387828"/>
                <a:chOff x="821406" y="155228"/>
                <a:chExt cx="2188420" cy="387828"/>
              </a:xfrm>
            </p:grpSpPr>
            <p:sp>
              <p:nvSpPr>
                <p:cNvPr id="51" name="Прямоугольник 50"/>
                <p:cNvSpPr/>
                <p:nvPr/>
              </p:nvSpPr>
              <p:spPr>
                <a:xfrm>
                  <a:off x="821406" y="155228"/>
                  <a:ext cx="2188420" cy="2616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ru-RU" sz="1100" b="1" dirty="0" smtClean="0">
                      <a:solidFill>
                        <a:srgbClr val="010FBA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УФК по Республике Марий Эл</a:t>
                  </a:r>
                  <a:endParaRPr lang="ru-RU" sz="1100" dirty="0"/>
                </a:p>
              </p:txBody>
            </p:sp>
            <p:sp>
              <p:nvSpPr>
                <p:cNvPr id="52" name="Прямоугольник 51"/>
                <p:cNvSpPr/>
                <p:nvPr/>
              </p:nvSpPr>
              <p:spPr>
                <a:xfrm>
                  <a:off x="827584" y="327612"/>
                  <a:ext cx="1792478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accent6">
                          <a:lumMod val="7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https://</a:t>
                  </a:r>
                  <a:r>
                    <a:rPr lang="en-US" sz="800" b="1" dirty="0" smtClean="0">
                      <a:solidFill>
                        <a:schemeClr val="accent6">
                          <a:lumMod val="7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Verdana" panose="020B0604030504040204" pitchFamily="34" charset="0"/>
                    </a:rPr>
                    <a:t>mariy-el.roskazna.gov.ru</a:t>
                  </a:r>
                  <a:endParaRPr lang="ru-RU" sz="8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" name="Группа 1"/>
          <p:cNvGrpSpPr/>
          <p:nvPr/>
        </p:nvGrpSpPr>
        <p:grpSpPr>
          <a:xfrm>
            <a:off x="6372200" y="968050"/>
            <a:ext cx="2664000" cy="3188340"/>
            <a:chOff x="6410299" y="968050"/>
            <a:chExt cx="2664000" cy="318834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6410299" y="968050"/>
              <a:ext cx="2664000" cy="3187876"/>
              <a:chOff x="6410299" y="968050"/>
              <a:chExt cx="2664000" cy="3187876"/>
            </a:xfrm>
          </p:grpSpPr>
          <p:grpSp>
            <p:nvGrpSpPr>
              <p:cNvPr id="34" name="Группа 33"/>
              <p:cNvGrpSpPr/>
              <p:nvPr/>
            </p:nvGrpSpPr>
            <p:grpSpPr>
              <a:xfrm>
                <a:off x="6847396" y="968050"/>
                <a:ext cx="2214500" cy="594580"/>
                <a:chOff x="6391827" y="1113074"/>
                <a:chExt cx="2214500" cy="594580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7089565" y="1121811"/>
                  <a:ext cx="1516762" cy="584775"/>
                </a:xfrm>
                <a:prstGeom prst="rect">
                  <a:avLst/>
                </a:prstGeom>
                <a:solidFill>
                  <a:srgbClr val="F0F8FA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3200" b="1" dirty="0" smtClean="0">
                      <a:ln w="1905">
                        <a:solidFill>
                          <a:schemeClr val="bg1">
                            <a:lumMod val="95000"/>
                          </a:schemeClr>
                        </a:solidFill>
                      </a:ln>
                      <a:solidFill>
                        <a:schemeClr val="tx2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rPr>
                    <a:t>2 </a:t>
                  </a:r>
                  <a:r>
                    <a:rPr lang="ru-RU" sz="2000" b="1" dirty="0" smtClean="0">
                      <a:latin typeface="Cambria" pitchFamily="18" charset="0"/>
                    </a:rPr>
                    <a:t>раздела</a:t>
                  </a:r>
                  <a:endParaRPr lang="ru-RU" sz="2000" b="1" dirty="0" smtClean="0">
                    <a:ln w="1905">
                      <a:solidFill>
                        <a:schemeClr val="bg1">
                          <a:lumMod val="95000"/>
                        </a:schemeClr>
                      </a:solidFill>
                    </a:ln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itchFamily="18" charset="0"/>
                  </a:endParaRPr>
                </a:p>
              </p:txBody>
            </p:sp>
            <p:cxnSp>
              <p:nvCxnSpPr>
                <p:cNvPr id="25" name="Прямая со стрелкой 24"/>
                <p:cNvCxnSpPr/>
                <p:nvPr/>
              </p:nvCxnSpPr>
              <p:spPr>
                <a:xfrm flipH="1">
                  <a:off x="6391827" y="1707654"/>
                  <a:ext cx="2212621" cy="0"/>
                </a:xfrm>
                <a:prstGeom prst="straightConnector1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7090950" y="1113074"/>
                  <a:ext cx="1512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6842404" y="2177530"/>
                <a:ext cx="2219492" cy="537228"/>
                <a:chOff x="6582327" y="2322554"/>
                <a:chExt cx="2219492" cy="537228"/>
              </a:xfrm>
            </p:grpSpPr>
            <p:sp>
              <p:nvSpPr>
                <p:cNvPr id="26" name="TextBox 25"/>
                <p:cNvSpPr txBox="1"/>
                <p:nvPr/>
              </p:nvSpPr>
              <p:spPr>
                <a:xfrm>
                  <a:off x="6830574" y="2331414"/>
                  <a:ext cx="1971245" cy="523220"/>
                </a:xfrm>
                <a:prstGeom prst="rect">
                  <a:avLst/>
                </a:prstGeom>
                <a:solidFill>
                  <a:srgbClr val="F0F8FA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ln w="1905">
                        <a:solidFill>
                          <a:schemeClr val="bg1">
                            <a:lumMod val="95000"/>
                          </a:schemeClr>
                        </a:solidFill>
                      </a:ln>
                      <a:solidFill>
                        <a:schemeClr val="tx2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rPr>
                    <a:t>5 </a:t>
                  </a:r>
                  <a:r>
                    <a:rPr lang="ru-RU" sz="2000" b="1" dirty="0" smtClean="0">
                      <a:latin typeface="Cambria" pitchFamily="18" charset="0"/>
                    </a:rPr>
                    <a:t>механизмов</a:t>
                  </a:r>
                  <a:endParaRPr lang="ru-RU" sz="2000" b="1" dirty="0">
                    <a:latin typeface="Cambria" pitchFamily="18" charset="0"/>
                  </a:endParaRPr>
                </a:p>
              </p:txBody>
            </p:sp>
            <p:cxnSp>
              <p:nvCxnSpPr>
                <p:cNvPr id="42" name="Прямая со стрелкой 41"/>
                <p:cNvCxnSpPr/>
                <p:nvPr/>
              </p:nvCxnSpPr>
              <p:spPr>
                <a:xfrm flipH="1">
                  <a:off x="6582327" y="2859782"/>
                  <a:ext cx="2212621" cy="0"/>
                </a:xfrm>
                <a:prstGeom prst="straightConnector1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>
                  <a:off x="6835998" y="2322554"/>
                  <a:ext cx="1962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Группа 36"/>
              <p:cNvGrpSpPr/>
              <p:nvPr/>
            </p:nvGrpSpPr>
            <p:grpSpPr>
              <a:xfrm>
                <a:off x="6410299" y="3631480"/>
                <a:ext cx="2664000" cy="524446"/>
                <a:chOff x="6384899" y="3776504"/>
                <a:chExt cx="2664000" cy="524446"/>
              </a:xfrm>
            </p:grpSpPr>
            <p:cxnSp>
              <p:nvCxnSpPr>
                <p:cNvPr id="46" name="Прямая со стрелкой 45"/>
                <p:cNvCxnSpPr/>
                <p:nvPr/>
              </p:nvCxnSpPr>
              <p:spPr>
                <a:xfrm flipH="1">
                  <a:off x="6384899" y="4300950"/>
                  <a:ext cx="2664000" cy="0"/>
                </a:xfrm>
                <a:prstGeom prst="straightConnector1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>
                  <a:off x="6874420" y="3776504"/>
                  <a:ext cx="21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Прямоугольник 38"/>
            <p:cNvSpPr/>
            <p:nvPr/>
          </p:nvSpPr>
          <p:spPr>
            <a:xfrm>
              <a:off x="6905007" y="3633170"/>
              <a:ext cx="2169184" cy="523220"/>
            </a:xfrm>
            <a:prstGeom prst="rect">
              <a:avLst/>
            </a:prstGeom>
            <a:solidFill>
              <a:srgbClr val="F0F8FA"/>
            </a:solidFill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n w="190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24</a:t>
              </a:r>
              <a:r>
                <a:rPr lang="ru-RU" dirty="0" smtClean="0"/>
                <a:t> </a:t>
              </a:r>
              <a:r>
                <a:rPr lang="ru-RU" b="1" dirty="0" smtClean="0">
                  <a:latin typeface="Cambria" pitchFamily="18" charset="0"/>
                </a:rPr>
                <a:t>мероприятия</a:t>
              </a:r>
              <a:endParaRPr lang="ru-RU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" t="4547" b="13472"/>
          <a:stretch/>
        </p:blipFill>
        <p:spPr bwMode="auto">
          <a:xfrm>
            <a:off x="338056" y="614938"/>
            <a:ext cx="3950941" cy="2361063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t="4481" b="6902"/>
          <a:stretch/>
        </p:blipFill>
        <p:spPr bwMode="auto">
          <a:xfrm>
            <a:off x="458665" y="835008"/>
            <a:ext cx="3965251" cy="2552133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" t="4929" b="8550"/>
          <a:stretch/>
        </p:blipFill>
        <p:spPr bwMode="auto">
          <a:xfrm>
            <a:off x="591088" y="1045934"/>
            <a:ext cx="3945633" cy="2491823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" t="4466" b="9525"/>
          <a:stretch/>
        </p:blipFill>
        <p:spPr bwMode="auto">
          <a:xfrm>
            <a:off x="707808" y="1248310"/>
            <a:ext cx="3986647" cy="2477069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" t="4322" b="10337"/>
          <a:stretch/>
        </p:blipFill>
        <p:spPr bwMode="auto">
          <a:xfrm>
            <a:off x="879120" y="1494563"/>
            <a:ext cx="3962418" cy="2457782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t="4047" b="9944"/>
          <a:stretch/>
        </p:blipFill>
        <p:spPr bwMode="auto">
          <a:xfrm>
            <a:off x="1016312" y="1731894"/>
            <a:ext cx="3965276" cy="2477070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5746" b="5428"/>
          <a:stretch/>
        </p:blipFill>
        <p:spPr bwMode="auto">
          <a:xfrm>
            <a:off x="1187624" y="2015793"/>
            <a:ext cx="3952650" cy="2558205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5496" y="2997385"/>
            <a:ext cx="6761938" cy="798501"/>
            <a:chOff x="605210" y="2629003"/>
            <a:chExt cx="5991564" cy="798501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611560" y="2629003"/>
              <a:ext cx="5976664" cy="788843"/>
              <a:chOff x="683568" y="3097635"/>
              <a:chExt cx="5976664" cy="788843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83568" y="3147814"/>
                <a:ext cx="5976664" cy="738664"/>
              </a:xfrm>
              <a:prstGeom prst="rect">
                <a:avLst/>
              </a:prstGeom>
              <a:solidFill>
                <a:srgbClr val="F0F8FA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 spc="50">
                    <a:ln w="3175"/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lvl1pPr>
              </a:lstStyle>
              <a:p>
                <a:r>
                  <a:rPr lang="ru-RU" sz="1400" spc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ПЛАН МЕРОПРИЯТИЙ ПО РЕАЛИЗАЦИИ ПРИНЦИПОВ ОТКРЫТОСТИ УПРАВЛЕНИЯ ФЕДЕРАЛЬНОГО КАЗНАЧЕЙСТВА ПО РЕСПУБЛИКЕ МАРИЙ ЭЛ НА 2021 ГОД</a:t>
                </a:r>
                <a:endParaRPr lang="ru-RU" sz="1400" spc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Cambria" panose="02040503050406030204" pitchFamily="18" charset="0"/>
                </a:endParaRPr>
              </a:p>
            </p:txBody>
          </p: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692174" y="3097635"/>
                <a:ext cx="269587" cy="4281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6425953" y="3097635"/>
                <a:ext cx="227874" cy="54005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Прямая соединительная линия 5"/>
            <p:cNvCxnSpPr/>
            <p:nvPr/>
          </p:nvCxnSpPr>
          <p:spPr>
            <a:xfrm>
              <a:off x="620166" y="2691369"/>
              <a:ext cx="5976608" cy="723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605210" y="3423678"/>
              <a:ext cx="5986800" cy="3826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341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49" name="Рисунок 4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50" name="Группа 49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61" name="Полилиния 6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62" name="Группа 6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63" name="Полилиния 6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64" name="Полилиния 6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51" name="Группа 50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57" name="Полилиния 56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58" name="Группа 57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59" name="Полилиния 58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60" name="Полилиния 59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52" name="Группа 51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53" name="Рисунок 5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55" name="Прямоугольник 54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288894" y="-6285"/>
            <a:ext cx="59100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АКТУАЛИЗАЦИЯ ДОКУМЕНТОВ УПРАВЛЕНИЯ ФЕДЕРАЛЬНОГО КАЗНАЧЕЙСТВА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 РЕСПУБЛИКЕ МАРИЙ ЭЛ В ЧАСТИ РЕАЛИЗАЦИИ КОНЦЕПЦИИ ОТКРЫТОСТИ ФЕДЕРАЛЬНЫХ ОРГАНОВ ИСПОЛНИТЕЛЬНОЙ ВЛАСТИ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1990963" y="2819067"/>
            <a:ext cx="338554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1. Организационные мероприятия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097741" y="802531"/>
            <a:ext cx="2633514" cy="3575570"/>
            <a:chOff x="1020917" y="801244"/>
            <a:chExt cx="2633514" cy="3575570"/>
          </a:xfrm>
        </p:grpSpPr>
        <p:pic>
          <p:nvPicPr>
            <p:cNvPr id="5" name="Рисунок 4"/>
            <p:cNvPicPr>
              <a:picLocks/>
            </p:cNvPicPr>
            <p:nvPr/>
          </p:nvPicPr>
          <p:blipFill rotWithShape="1">
            <a:blip r:embed="rId4"/>
            <a:srcRect l="5069" t="2504" b="5515"/>
            <a:stretch/>
          </p:blipFill>
          <p:spPr>
            <a:xfrm rot="-240000">
              <a:off x="1020917" y="812814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" name="Рисунок 8"/>
            <p:cNvPicPr>
              <a:picLocks/>
            </p:cNvPicPr>
            <p:nvPr/>
          </p:nvPicPr>
          <p:blipFill rotWithShape="1">
            <a:blip r:embed="rId5"/>
            <a:srcRect l="3106" t="1444"/>
            <a:stretch/>
          </p:blipFill>
          <p:spPr>
            <a:xfrm>
              <a:off x="1206431" y="801244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19" name="Группа 18"/>
          <p:cNvGrpSpPr/>
          <p:nvPr/>
        </p:nvGrpSpPr>
        <p:grpSpPr>
          <a:xfrm>
            <a:off x="4684491" y="681174"/>
            <a:ext cx="3160506" cy="3691142"/>
            <a:chOff x="4262046" y="627534"/>
            <a:chExt cx="3160506" cy="3691142"/>
          </a:xfrm>
        </p:grpSpPr>
        <p:pic>
          <p:nvPicPr>
            <p:cNvPr id="10" name="Рисунок 9"/>
            <p:cNvPicPr>
              <a:picLocks/>
            </p:cNvPicPr>
            <p:nvPr/>
          </p:nvPicPr>
          <p:blipFill rotWithShape="1">
            <a:blip r:embed="rId6"/>
            <a:srcRect l="3035" t="1000" b="2401"/>
            <a:stretch/>
          </p:blipFill>
          <p:spPr>
            <a:xfrm rot="-960000">
              <a:off x="4262046" y="754676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2" name="Рисунок 11"/>
            <p:cNvPicPr>
              <a:picLocks/>
            </p:cNvPicPr>
            <p:nvPr/>
          </p:nvPicPr>
          <p:blipFill rotWithShape="1">
            <a:blip r:embed="rId7"/>
            <a:srcRect l="5145" t="1000" b="2401"/>
            <a:stretch/>
          </p:blipFill>
          <p:spPr>
            <a:xfrm rot="-720000">
              <a:off x="4439707" y="702462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6" name="Рисунок 15"/>
            <p:cNvPicPr>
              <a:picLocks/>
            </p:cNvPicPr>
            <p:nvPr/>
          </p:nvPicPr>
          <p:blipFill rotWithShape="1">
            <a:blip r:embed="rId8"/>
            <a:srcRect l="2982" t="2401"/>
            <a:stretch/>
          </p:blipFill>
          <p:spPr>
            <a:xfrm rot="-480000">
              <a:off x="4626287" y="647129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7" name="Рисунок 16"/>
            <p:cNvPicPr>
              <a:picLocks/>
            </p:cNvPicPr>
            <p:nvPr/>
          </p:nvPicPr>
          <p:blipFill rotWithShape="1">
            <a:blip r:embed="rId9"/>
            <a:srcRect l="5843" t="1000"/>
            <a:stretch/>
          </p:blipFill>
          <p:spPr>
            <a:xfrm rot="-240000">
              <a:off x="4808095" y="636524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8" name="Рисунок 17"/>
            <p:cNvPicPr>
              <a:picLocks/>
            </p:cNvPicPr>
            <p:nvPr/>
          </p:nvPicPr>
          <p:blipFill rotWithShape="1">
            <a:blip r:embed="rId10"/>
            <a:srcRect l="5145"/>
            <a:stretch/>
          </p:blipFill>
          <p:spPr>
            <a:xfrm>
              <a:off x="4974552" y="627534"/>
              <a:ext cx="2448000" cy="356400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47" name="Группа 46"/>
          <p:cNvGrpSpPr/>
          <p:nvPr/>
        </p:nvGrpSpPr>
        <p:grpSpPr>
          <a:xfrm>
            <a:off x="850902" y="2499742"/>
            <a:ext cx="7458140" cy="992725"/>
            <a:chOff x="583251" y="2301720"/>
            <a:chExt cx="5502222" cy="992725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583251" y="2301720"/>
              <a:ext cx="180000" cy="54006"/>
            </a:xfrm>
            <a:prstGeom prst="line">
              <a:avLst/>
            </a:prstGeom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5733297" y="2302768"/>
              <a:ext cx="350871" cy="52958"/>
            </a:xfrm>
            <a:prstGeom prst="line">
              <a:avLst/>
            </a:prstGeom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Группа 38"/>
            <p:cNvGrpSpPr/>
            <p:nvPr/>
          </p:nvGrpSpPr>
          <p:grpSpPr>
            <a:xfrm>
              <a:off x="584673" y="2355726"/>
              <a:ext cx="5500800" cy="938719"/>
              <a:chOff x="584673" y="2355726"/>
              <a:chExt cx="5500800" cy="938719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584673" y="2355726"/>
                <a:ext cx="5499495" cy="938719"/>
              </a:xfrm>
              <a:prstGeom prst="rect">
                <a:avLst/>
              </a:prstGeom>
              <a:solidFill>
                <a:srgbClr val="FEF9F4"/>
              </a:solidFill>
              <a:ln w="3175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 spc="50">
                    <a:ln w="3175"/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lvl1pPr>
              </a:lstStyle>
              <a:p>
                <a:r>
                  <a:rPr lang="ru-RU" sz="1100" spc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ПРИКАЗ УПРАВЛЕНИЯ ФЕДЕРАЛЬНОГО КАЗНАЧЕЙСТВА ПО РЕСПУБЛИКЕ МАРИЙ ЭЛ </a:t>
                </a:r>
                <a:endParaRPr lang="ru-RU" sz="1100" spc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mbria" panose="02040503050406030204" pitchFamily="18" charset="0"/>
                </a:endParaRPr>
              </a:p>
              <a:p>
                <a:r>
                  <a:rPr lang="ru-RU" sz="1100" spc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от 30.06.2020 </a:t>
                </a:r>
                <a:r>
                  <a:rPr lang="ru-RU" sz="1100" spc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№ </a:t>
                </a:r>
                <a:r>
                  <a:rPr lang="ru-RU" sz="1100" spc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155</a:t>
                </a:r>
                <a:endParaRPr lang="ru-RU" sz="1100" spc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Cambria" panose="02040503050406030204" pitchFamily="18" charset="0"/>
                </a:endParaRPr>
              </a:p>
              <a:p>
                <a:r>
                  <a:rPr lang="ru-RU" sz="1100" spc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«Об утверждении Реестра наборов открытых данных и </a:t>
                </a:r>
              </a:p>
              <a:p>
                <a:r>
                  <a:rPr lang="ru-RU" sz="1100" spc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Порядка обеспечения доступа к информации о деятельности  </a:t>
                </a:r>
              </a:p>
              <a:p>
                <a:r>
                  <a:rPr lang="ru-RU" sz="1100" spc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Управления Федерального казначейства по Республике Марий </a:t>
                </a:r>
                <a:r>
                  <a:rPr lang="ru-RU" sz="1100" spc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Cambria" panose="02040503050406030204" pitchFamily="18" charset="0"/>
                  </a:rPr>
                  <a:t>Эл»</a:t>
                </a:r>
                <a:endParaRPr lang="ru-RU" sz="1100" spc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Cambria" panose="02040503050406030204" pitchFamily="18" charset="0"/>
                </a:endParaRPr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584673" y="2356299"/>
                <a:ext cx="550080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584673" y="3290782"/>
                <a:ext cx="550080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Прямоугольник 36"/>
          <p:cNvSpPr/>
          <p:nvPr/>
        </p:nvSpPr>
        <p:spPr>
          <a:xfrm>
            <a:off x="827584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87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21" name="Рисунок 2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22" name="Группа 21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35" name="Полилиния 3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6" name="Группа 3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7" name="Полилиния 3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8" name="Полилиния 3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3" name="Группа 22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31" name="Полилиния 3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2" name="Группа 3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3" name="Полилиния 3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4" name="Полилиния 3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4" name="Группа 23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25" name="Рисунок 2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29" name="Прямоугольник 28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9" t="14095" r="17446" b="5583"/>
          <a:stretch/>
        </p:blipFill>
        <p:spPr bwMode="auto">
          <a:xfrm>
            <a:off x="151942" y="1659788"/>
            <a:ext cx="4524680" cy="3072202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-38035"/>
            <a:ext cx="75073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ОРГАНИЗАЦИЯ ФОРМИРОВАНИЯ И РАЗМЕЩЕНИЯ НА ОФИЦИАЛЬНОМ САЙТЕ УПРАВЛЕНИЯ ОТЧЕТА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 ВЫПОЛНЕНИЮ ПЛАНА МЕРОПРИЯТИЙ ПО РЕАЛИЗАЦИИ ПРИНЦИПОВ ОТКРЫТОСТИ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В УПРАВЛЕНИИ ФЕДЕРАЛЬНОГО КАЗНАЧЕЙСТВА ПО РЕСПУБЛИКЕ МАРИЙ ЭЛ 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026" y="627534"/>
            <a:ext cx="4647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Отчет по выполнению плана мероприятий по реализации принципов открытости в Управлении Федерального казначейства по Республике Марий Эл за 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I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полугодие </a:t>
            </a:r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2020 года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размещен на официальном сайте Управления </a:t>
            </a:r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08.07.2020</a:t>
            </a:r>
            <a:endParaRPr lang="ru-RU" sz="1200" b="1" u="sng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5400000">
            <a:off x="1990963" y="2814049"/>
            <a:ext cx="338554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1. Организационные мероприятия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34" b="10232"/>
          <a:stretch/>
        </p:blipFill>
        <p:spPr>
          <a:xfrm rot="19495231">
            <a:off x="4395028" y="3192065"/>
            <a:ext cx="1008964" cy="1119387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t="7628" b="5699"/>
          <a:stretch/>
        </p:blipFill>
        <p:spPr bwMode="auto">
          <a:xfrm>
            <a:off x="5076056" y="2424534"/>
            <a:ext cx="3920193" cy="2496184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05" y="469796"/>
            <a:ext cx="3360571" cy="1890066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8" name="Рисунок 47" descr="1217938-ff9800.pn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00000" flipH="1">
            <a:off x="4210121" y="3985020"/>
            <a:ext cx="220717" cy="22071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21" name="Рисунок 2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22" name="Группа 21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35" name="Полилиния 3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6" name="Группа 3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7" name="Полилиния 3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8" name="Полилиния 3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3" name="Группа 22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31" name="Полилиния 3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2" name="Группа 3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3" name="Полилиния 3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4" name="Полилиния 3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4" name="Группа 23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25" name="Рисунок 2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29" name="Прямоугольник 28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14473" r="18434" b="10851"/>
          <a:stretch/>
        </p:blipFill>
        <p:spPr bwMode="auto">
          <a:xfrm>
            <a:off x="351888" y="1701831"/>
            <a:ext cx="4382450" cy="290166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-38035"/>
            <a:ext cx="79393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ПУБЛИКАЦИЯ НА ОФИЦИАЛЬНОМ САЙТЕ УПРАВЛЕНИЯ ПЛАНА МЕРОПРИЯТИЙ ПО РЕАЛИЗАЦИИ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ПРИНЦИПОВ ОТКРЫТОСТИ В УПРАВЛЕНИИ ФЕДЕРАЛЬНОГО КАЗНАЧЕЙСТВА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ПО РЕСПУБЛИКЕМАРИЙ ЭЛ НА 2020 ГОД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1856" y="627534"/>
            <a:ext cx="384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План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мероприятий по реализации принципов открытости в Управлении Федерального казначейства по Республике Марий Эл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на </a:t>
            </a:r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2021 </a:t>
            </a:r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год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размещен на официальном сайте Управления </a:t>
            </a:r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30.12.2020</a:t>
            </a:r>
            <a:endParaRPr lang="ru-RU" sz="1200" b="1" u="sng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68" b="10232"/>
          <a:stretch/>
        </p:blipFill>
        <p:spPr>
          <a:xfrm rot="20376038">
            <a:off x="4623979" y="2521976"/>
            <a:ext cx="1826137" cy="1332323"/>
          </a:xfrm>
          <a:prstGeom prst="rect">
            <a:avLst/>
          </a:prstGeom>
        </p:spPr>
      </p:pic>
      <p:pic>
        <p:nvPicPr>
          <p:cNvPr id="48" name="Рисунок 47" descr="1217938-ff9800.pn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00000" flipH="1">
            <a:off x="4461994" y="3336949"/>
            <a:ext cx="220717" cy="220717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 rot="5400000">
            <a:off x="1990963" y="2819067"/>
            <a:ext cx="338554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1. Организационные мероприятия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5746" b="5428"/>
          <a:stretch/>
        </p:blipFill>
        <p:spPr bwMode="auto">
          <a:xfrm>
            <a:off x="5088071" y="1347614"/>
            <a:ext cx="3952650" cy="255820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820760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9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7" name="Рисунок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8" name="Группа 17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29" name="Полилиния 28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30" name="Группа 29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31" name="Полилиния 30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32" name="Полилиния 31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9" name="Группа 18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25" name="Полилиния 2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6" name="Группа 2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7" name="Полилиния 2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8" name="Полилиния 2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20" name="Группа 19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21" name="Рисунок 2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23" name="Прямоугольник 22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2668042" y="-31685"/>
            <a:ext cx="65119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РАЗМЕЩЕНИЕ ИНФОРМАЦИИ НА ОФИЦИАЛЬНОМ САЙТЕ УПРАВЛЕНИЯ, В СООТВЕТСТВИИ С ТРЕБОВАНИЯМИ 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ЗАКОНА № 8-ФЗ И ИНЫМИ НОРМАТИВНЫМИ ПРАВОВЫМИ АКТАМИ, В СЛЕДУЮЩИХ РАЗДЕЛАХ: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ОБЩАЯ ИНФОРМАЦИЯ О ТОФК; ИНФОРМАЦИЯ О КАДРОВОМ ОБЕСПЕЧЕНИИ ТОФК; </a:t>
            </a:r>
          </a:p>
          <a:p>
            <a:pPr algn="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ИНФОРМАЦИЯ ПО ВОПРОСАМ ПРОТИВОДЕЙСТВИЯ КОРРУПЦИИ И ПОДДЕРЖАНИЕ ЕЕ В АКТУАЛЬНОМ СОСТОЯНИИ</a:t>
            </a:r>
          </a:p>
          <a:p>
            <a:pPr algn="r"/>
            <a:endParaRPr lang="ru-RU" sz="9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1" t="10948" r="17272" b="25992"/>
          <a:stretch/>
        </p:blipFill>
        <p:spPr bwMode="auto">
          <a:xfrm>
            <a:off x="251520" y="778343"/>
            <a:ext cx="3884030" cy="2092326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 rot="5400000">
            <a:off x="1914019" y="2745964"/>
            <a:ext cx="492443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Реализация принципа информационной открытости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5" t="14473" r="17579" b="2144"/>
          <a:stretch/>
        </p:blipFill>
        <p:spPr bwMode="auto">
          <a:xfrm>
            <a:off x="542559" y="2197453"/>
            <a:ext cx="3411250" cy="2401425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1" t="14151" r="18139" b="12634"/>
          <a:stretch/>
        </p:blipFill>
        <p:spPr bwMode="auto">
          <a:xfrm>
            <a:off x="4213352" y="780440"/>
            <a:ext cx="4775823" cy="3042741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707904" y="3341479"/>
            <a:ext cx="5088751" cy="1246495"/>
            <a:chOff x="5508104" y="3183707"/>
            <a:chExt cx="3456384" cy="1246495"/>
          </a:xfrm>
        </p:grpSpPr>
        <p:sp>
          <p:nvSpPr>
            <p:cNvPr id="11" name="TextBox 10"/>
            <p:cNvSpPr txBox="1"/>
            <p:nvPr/>
          </p:nvSpPr>
          <p:spPr>
            <a:xfrm>
              <a:off x="5508104" y="3183707"/>
              <a:ext cx="3456384" cy="1246495"/>
            </a:xfrm>
            <a:prstGeom prst="rect">
              <a:avLst/>
            </a:prstGeom>
            <a:solidFill>
              <a:srgbClr val="FFFBF7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50" i="1" dirty="0" smtClean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В </a:t>
              </a:r>
              <a:r>
                <a:rPr lang="ru-RU" sz="1250" i="1" dirty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целях повышения эффективности доступа гражданских служащих УФК по Республике Марий Эл к информации о противодействии коррупции, в </a:t>
              </a:r>
              <a:r>
                <a:rPr lang="ru-RU" sz="1250" i="1" dirty="0" smtClean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2020 году </a:t>
              </a:r>
              <a:r>
                <a:rPr lang="ru-RU" sz="1250" i="1" dirty="0">
                  <a:solidFill>
                    <a:schemeClr val="tx2">
                      <a:lumMod val="75000"/>
                    </a:schemeClr>
                  </a:solidFill>
                  <a:latin typeface="Cambria" panose="02040503050406030204" pitchFamily="18" charset="0"/>
                </a:rPr>
                <a:t>обеспечено полноценное информационное наполнение и регулярное обновление подраздела официального Интернет-сайта УФК по Республике Марий Эл, посвященного вопросам противодействия коррупции. </a:t>
              </a:r>
              <a:endParaRPr lang="ru-RU" sz="1250" b="1" i="1" u="sng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5508104" y="3183707"/>
              <a:ext cx="3456384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508104" y="4424098"/>
              <a:ext cx="3456384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3" name="Прямоугольник 32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8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3" name="Рисунок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25" name="Полилиния 24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6" name="Группа 25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7" name="Полилиния 26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8" name="Полилиния 27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5" name="Группа 14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21" name="Полилиния 20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22" name="Группа 21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23" name="Полилиния 22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24" name="Полилиния 23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6" name="Группа 15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009826" y="-38035"/>
            <a:ext cx="6170686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ПУБЛИКАЦИЯ НАБОРОВ ДАННЫХ В ФОРМАТЕ ОТКРЫТЫХ ДАННЫХ В СООТВЕТСТВИИ С «МЕТОДИЧЕСКИМИ РЕКОМЕНДАЦИЯМИ ПО ПУБЛИКАЦИИ ОТКРЫТЫХ ДАННЫХ ГОСУДАРСТВЕННЫМИ ОРГАНАМИ И ОРГАНАМИ МЕСТНОГО САМОУПРАВЛЕНИЯ И ТЕХНИЧЕСКИМИ ТРЕБОВАНИЯМИ К ПУБЛИКАЦИИ ОТКРЫТЫХ ДАННЫХ» (ВЕРСИЯ 3.0), УТВЕРЖДЕННЫМИ ПРОТОКОЛОМ ЗАСЕДАНИЯ ПРАВИТЕЛЬСТВЕННОЙ КОМИССИИ ПО КООРДИНАЦИИ ДЕЯТЕЛЬНОСТИ ОТКРЫТОГО ПРАВИТЕЛЬСТВА ОТ 29 МАЯ 2014 Г. N 4. И ПОДДЕРЖАНИЕ ИХ В АКТУАЛЬНОМ СОСТОЯНИИ</a:t>
            </a:r>
            <a:endParaRPr lang="ru-RU" sz="85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83568" y="744254"/>
            <a:ext cx="5061494" cy="3687934"/>
            <a:chOff x="948270" y="771550"/>
            <a:chExt cx="4055778" cy="290871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36" t="11344" r="18844" b="8050"/>
            <a:stretch/>
          </p:blipFill>
          <p:spPr bwMode="auto">
            <a:xfrm>
              <a:off x="948270" y="771550"/>
              <a:ext cx="4055778" cy="2908712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3246468"/>
              <a:ext cx="1740860" cy="93711"/>
            </a:xfrm>
            <a:prstGeom prst="rect">
              <a:avLst/>
            </a:prstGeom>
          </p:spPr>
        </p:pic>
      </p:grpSp>
      <p:sp>
        <p:nvSpPr>
          <p:cNvPr id="33" name="TextBox 32"/>
          <p:cNvSpPr txBox="1"/>
          <p:nvPr/>
        </p:nvSpPr>
        <p:spPr>
          <a:xfrm rot="5400000">
            <a:off x="1914019" y="2745964"/>
            <a:ext cx="492443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Обеспечение работы с открытыми данными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86804" y="744254"/>
            <a:ext cx="3067878" cy="4176466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077344" y="778663"/>
            <a:ext cx="2527104" cy="4090519"/>
            <a:chOff x="5861320" y="771550"/>
            <a:chExt cx="2412000" cy="4000595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" t="2733" b="4149"/>
            <a:stretch/>
          </p:blipFill>
          <p:spPr bwMode="auto">
            <a:xfrm>
              <a:off x="5861320" y="1302926"/>
              <a:ext cx="2412000" cy="32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8" t="78743" r="3963" b="5191"/>
            <a:stretch/>
          </p:blipFill>
          <p:spPr bwMode="auto">
            <a:xfrm>
              <a:off x="5899852" y="771550"/>
              <a:ext cx="2272548" cy="553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1" t="3170" b="89189"/>
            <a:stretch/>
          </p:blipFill>
          <p:spPr bwMode="auto">
            <a:xfrm>
              <a:off x="5899852" y="4508998"/>
              <a:ext cx="2368800" cy="263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Прямоугольник 28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4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Группа 112"/>
          <p:cNvGrpSpPr/>
          <p:nvPr/>
        </p:nvGrpSpPr>
        <p:grpSpPr>
          <a:xfrm>
            <a:off x="0" y="-6514"/>
            <a:ext cx="9144353" cy="5150015"/>
            <a:chOff x="0" y="-6514"/>
            <a:chExt cx="9144353" cy="5150015"/>
          </a:xfrm>
        </p:grpSpPr>
        <p:pic>
          <p:nvPicPr>
            <p:cNvPr id="114" name="Рисунок 1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-6514"/>
              <a:ext cx="9144000" cy="5148000"/>
            </a:xfrm>
            <a:prstGeom prst="rect">
              <a:avLst/>
            </a:prstGeom>
          </p:spPr>
        </p:pic>
        <p:grpSp>
          <p:nvGrpSpPr>
            <p:cNvPr id="115" name="Группа 114"/>
            <p:cNvGrpSpPr/>
            <p:nvPr/>
          </p:nvGrpSpPr>
          <p:grpSpPr>
            <a:xfrm>
              <a:off x="5868144" y="4603500"/>
              <a:ext cx="3275856" cy="540001"/>
              <a:chOff x="5868144" y="4603500"/>
              <a:chExt cx="3275856" cy="540001"/>
            </a:xfrm>
          </p:grpSpPr>
          <p:sp>
            <p:nvSpPr>
              <p:cNvPr id="126" name="Полилиния 125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127" name="Группа 126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128" name="Полилиния 127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129" name="Полилиния 128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16" name="Группа 115"/>
            <p:cNvGrpSpPr/>
            <p:nvPr/>
          </p:nvGrpSpPr>
          <p:grpSpPr>
            <a:xfrm flipH="1" flipV="1">
              <a:off x="0" y="-4603"/>
              <a:ext cx="3275856" cy="540001"/>
              <a:chOff x="5868144" y="4603500"/>
              <a:chExt cx="3275856" cy="540001"/>
            </a:xfrm>
          </p:grpSpPr>
          <p:sp>
            <p:nvSpPr>
              <p:cNvPr id="122" name="Полилиния 121"/>
              <p:cNvSpPr/>
              <p:nvPr/>
            </p:nvSpPr>
            <p:spPr>
              <a:xfrm rot="16200000" flipH="1">
                <a:off x="7102402" y="3713759"/>
                <a:ext cx="195484" cy="2664000"/>
              </a:xfrm>
              <a:custGeom>
                <a:avLst/>
                <a:gdLst/>
                <a:ahLst/>
                <a:cxnLst/>
                <a:rect l="0" t="0" r="0" b="0"/>
                <a:pathLst>
                  <a:path w="3538545" h="2271663">
                    <a:moveTo>
                      <a:pt x="0" y="0"/>
                    </a:moveTo>
                    <a:lnTo>
                      <a:pt x="3538545" y="0"/>
                    </a:lnTo>
                    <a:lnTo>
                      <a:pt x="3538545" y="2271663"/>
                    </a:lnTo>
                    <a:lnTo>
                      <a:pt x="0" y="22716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E7E6"/>
              </a:solidFill>
              <a:ln w="7600" cap="flat">
                <a:noFill/>
                <a:bevel/>
              </a:ln>
            </p:spPr>
          </p:sp>
          <p:grpSp>
            <p:nvGrpSpPr>
              <p:cNvPr id="123" name="Группа 122"/>
              <p:cNvGrpSpPr/>
              <p:nvPr/>
            </p:nvGrpSpPr>
            <p:grpSpPr>
              <a:xfrm flipH="1">
                <a:off x="6475958" y="4603500"/>
                <a:ext cx="2668042" cy="540000"/>
                <a:chOff x="-6350" y="4617688"/>
                <a:chExt cx="2668042" cy="540000"/>
              </a:xfrm>
            </p:grpSpPr>
            <p:sp>
              <p:nvSpPr>
                <p:cNvPr id="124" name="Полилиния 123"/>
                <p:cNvSpPr/>
                <p:nvPr/>
              </p:nvSpPr>
              <p:spPr>
                <a:xfrm>
                  <a:off x="-6350" y="4617688"/>
                  <a:ext cx="89756" cy="540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  <p:sp>
              <p:nvSpPr>
                <p:cNvPr id="125" name="Полилиния 124"/>
                <p:cNvSpPr/>
                <p:nvPr/>
              </p:nvSpPr>
              <p:spPr>
                <a:xfrm rot="5400000">
                  <a:off x="1284814" y="3780810"/>
                  <a:ext cx="89756" cy="2664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38545" h="2271663">
                      <a:moveTo>
                        <a:pt x="0" y="0"/>
                      </a:moveTo>
                      <a:lnTo>
                        <a:pt x="3538545" y="0"/>
                      </a:lnTo>
                      <a:lnTo>
                        <a:pt x="3538545" y="2271663"/>
                      </a:lnTo>
                      <a:lnTo>
                        <a:pt x="0" y="22716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7874"/>
                </a:solidFill>
                <a:ln w="7600" cap="flat">
                  <a:noFill/>
                  <a:bevel/>
                </a:ln>
              </p:spPr>
            </p:sp>
          </p:grpSp>
        </p:grpSp>
        <p:grpSp>
          <p:nvGrpSpPr>
            <p:cNvPr id="117" name="Группа 116"/>
            <p:cNvGrpSpPr/>
            <p:nvPr/>
          </p:nvGrpSpPr>
          <p:grpSpPr>
            <a:xfrm>
              <a:off x="123342" y="98912"/>
              <a:ext cx="2886484" cy="432000"/>
              <a:chOff x="123342" y="98912"/>
              <a:chExt cx="2886484" cy="432000"/>
            </a:xfrm>
          </p:grpSpPr>
          <p:pic>
            <p:nvPicPr>
              <p:cNvPr id="118" name="Рисунок 11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72"/>
              <a:stretch/>
            </p:blipFill>
            <p:spPr>
              <a:xfrm>
                <a:off x="123342" y="98912"/>
                <a:ext cx="457091" cy="432000"/>
              </a:xfrm>
              <a:prstGeom prst="rect">
                <a:avLst/>
              </a:prstGeom>
            </p:spPr>
          </p:pic>
          <p:sp>
            <p:nvSpPr>
              <p:cNvPr id="120" name="Прямоугольник 119"/>
              <p:cNvSpPr/>
              <p:nvPr/>
            </p:nvSpPr>
            <p:spPr>
              <a:xfrm>
                <a:off x="821406" y="155228"/>
                <a:ext cx="218842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rgbClr val="010FBA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Verdana" panose="020B0604030504040204" pitchFamily="34" charset="0"/>
                  </a:rPr>
                  <a:t>УФК по Республике Марий Эл</a:t>
                </a:r>
                <a:endParaRPr lang="ru-RU" sz="1100" dirty="0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979712" y="-38035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ОРГАНИЗАЦИЯ ПОДГОТОВКИ ИТОГОВОГО ОТЧЕТА О РЕЗУЛЬТАТАХ ДЕЯТЕЛЬНОСТИ</a:t>
            </a:r>
          </a:p>
          <a:p>
            <a:pPr algn="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УПРАВЛЕНИЯ ФЕДЕРАЛЬНОГО КАЗНАЧЕЙСТВА ПО РЕСПУБЛИКЕ МАРИЙ ЭЛ ЗА 2019 ГОД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41006"/>
            <a:ext cx="756084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Итоговый отчет о результатах деятельности 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Управления 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Федерального казначейства по 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Республике </a:t>
            </a:r>
          </a:p>
          <a:p>
            <a:pPr algn="ct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Марий Эл </a:t>
            </a:r>
            <a:r>
              <a:rPr lang="ru-RU" sz="1000" u="sng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за 2019 год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подготовлен 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 rot="5400000">
            <a:off x="1914019" y="2745964"/>
            <a:ext cx="492443" cy="4320480"/>
          </a:xfrm>
          <a:prstGeom prst="rect">
            <a:avLst/>
          </a:prstGeom>
          <a:solidFill>
            <a:srgbClr val="EE7874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Раздел 2. Развитие ключевых механизмов открытости</a:t>
            </a:r>
          </a:p>
          <a:p>
            <a:pPr algn="ctr"/>
            <a:r>
              <a:rPr lang="ru-RU" sz="1000" b="1" dirty="0">
                <a:ln w="190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Механизм. Формирование публичной отчетности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05974" y="769730"/>
            <a:ext cx="8653609" cy="3819710"/>
            <a:chOff x="1536088" y="751765"/>
            <a:chExt cx="7472002" cy="375698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536088" y="751765"/>
              <a:ext cx="7472002" cy="3756989"/>
              <a:chOff x="313829" y="751765"/>
              <a:chExt cx="7472002" cy="3756989"/>
            </a:xfrm>
          </p:grpSpPr>
          <p:grpSp>
            <p:nvGrpSpPr>
              <p:cNvPr id="62" name="Группа 61"/>
              <p:cNvGrpSpPr/>
              <p:nvPr/>
            </p:nvGrpSpPr>
            <p:grpSpPr>
              <a:xfrm>
                <a:off x="313829" y="753555"/>
                <a:ext cx="7472002" cy="3755199"/>
                <a:chOff x="411601" y="882154"/>
                <a:chExt cx="8033008" cy="4190215"/>
              </a:xfrm>
            </p:grpSpPr>
            <p:cxnSp>
              <p:nvCxnSpPr>
                <p:cNvPr id="68" name="Прямая соединительная линия 67"/>
                <p:cNvCxnSpPr/>
                <p:nvPr/>
              </p:nvCxnSpPr>
              <p:spPr>
                <a:xfrm>
                  <a:off x="2987326" y="882154"/>
                  <a:ext cx="0" cy="4175853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>
                  <a:off x="4336926" y="895960"/>
                  <a:ext cx="0" cy="4175853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Прямая соединительная линия 69"/>
                <p:cNvCxnSpPr/>
                <p:nvPr/>
              </p:nvCxnSpPr>
              <p:spPr>
                <a:xfrm>
                  <a:off x="5703410" y="896516"/>
                  <a:ext cx="0" cy="4175853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Прямая соединительная линия 70"/>
                <p:cNvCxnSpPr/>
                <p:nvPr/>
              </p:nvCxnSpPr>
              <p:spPr>
                <a:xfrm>
                  <a:off x="7068573" y="888759"/>
                  <a:ext cx="0" cy="4175853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Прямая соединительная линия 71"/>
                <p:cNvCxnSpPr/>
                <p:nvPr/>
              </p:nvCxnSpPr>
              <p:spPr>
                <a:xfrm rot="5400000">
                  <a:off x="4421789" y="-2289067"/>
                  <a:ext cx="0" cy="8020375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Прямая соединительная линия 130"/>
                <p:cNvCxnSpPr/>
                <p:nvPr/>
              </p:nvCxnSpPr>
              <p:spPr>
                <a:xfrm rot="5400000">
                  <a:off x="5051594" y="-826553"/>
                  <a:ext cx="0" cy="678390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Прямая соединительная линия 131"/>
                <p:cNvCxnSpPr/>
                <p:nvPr/>
              </p:nvCxnSpPr>
              <p:spPr>
                <a:xfrm rot="5400000">
                  <a:off x="5052659" y="7428"/>
                  <a:ext cx="0" cy="678390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Прямая соединительная линия 132"/>
                <p:cNvCxnSpPr/>
                <p:nvPr/>
              </p:nvCxnSpPr>
              <p:spPr>
                <a:xfrm rot="5400000">
                  <a:off x="5047761" y="848684"/>
                  <a:ext cx="0" cy="678390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9" name="Прямая соединительная линия 158"/>
              <p:cNvCxnSpPr/>
              <p:nvPr/>
            </p:nvCxnSpPr>
            <p:spPr>
              <a:xfrm>
                <a:off x="7776937" y="751765"/>
                <a:ext cx="0" cy="3742328"/>
              </a:xfrm>
              <a:prstGeom prst="line">
                <a:avLst/>
              </a:prstGeom>
              <a:ln w="127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60" name="Прямая соединительная линия 159"/>
            <p:cNvCxnSpPr/>
            <p:nvPr/>
          </p:nvCxnSpPr>
          <p:spPr>
            <a:xfrm>
              <a:off x="2699792" y="757378"/>
              <a:ext cx="0" cy="374232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6" name="Рисунок 5"/>
          <p:cNvPicPr>
            <a:picLocks/>
          </p:cNvPicPr>
          <p:nvPr/>
        </p:nvPicPr>
        <p:blipFill rotWithShape="1">
          <a:blip r:embed="rId4"/>
          <a:srcRect l="408" t="7280" r="-408" b="722"/>
          <a:stretch/>
        </p:blipFill>
        <p:spPr>
          <a:xfrm>
            <a:off x="204864" y="757230"/>
            <a:ext cx="1296000" cy="756000"/>
          </a:xfrm>
          <a:prstGeom prst="rect">
            <a:avLst/>
          </a:prstGeom>
        </p:spPr>
      </p:pic>
      <p:pic>
        <p:nvPicPr>
          <p:cNvPr id="8" name="Рисунок 7"/>
          <p:cNvPicPr>
            <a:picLocks/>
          </p:cNvPicPr>
          <p:nvPr/>
        </p:nvPicPr>
        <p:blipFill rotWithShape="1">
          <a:blip r:embed="rId5"/>
          <a:srcRect t="8000"/>
          <a:stretch/>
        </p:blipFill>
        <p:spPr>
          <a:xfrm>
            <a:off x="1613702" y="757431"/>
            <a:ext cx="1296000" cy="756000"/>
          </a:xfrm>
          <a:prstGeom prst="rect">
            <a:avLst/>
          </a:prstGeom>
        </p:spPr>
      </p:pic>
      <p:pic>
        <p:nvPicPr>
          <p:cNvPr id="9" name="Рисунок 8"/>
          <p:cNvPicPr>
            <a:picLocks/>
          </p:cNvPicPr>
          <p:nvPr/>
        </p:nvPicPr>
        <p:blipFill rotWithShape="1">
          <a:blip r:embed="rId6"/>
          <a:srcRect t="8000"/>
          <a:stretch/>
        </p:blipFill>
        <p:spPr>
          <a:xfrm>
            <a:off x="3067566" y="764925"/>
            <a:ext cx="1296000" cy="75600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/>
        </p:nvPicPr>
        <p:blipFill rotWithShape="1">
          <a:blip r:embed="rId7"/>
          <a:srcRect t="8000"/>
          <a:stretch/>
        </p:blipFill>
        <p:spPr>
          <a:xfrm>
            <a:off x="4523290" y="764925"/>
            <a:ext cx="1296000" cy="75600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/>
        </p:nvPicPr>
        <p:blipFill rotWithShape="1">
          <a:blip r:embed="rId8"/>
          <a:srcRect t="8000"/>
          <a:stretch/>
        </p:blipFill>
        <p:spPr>
          <a:xfrm>
            <a:off x="6002571" y="757230"/>
            <a:ext cx="1296000" cy="75600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/>
        </p:nvPicPr>
        <p:blipFill rotWithShape="1">
          <a:blip r:embed="rId9"/>
          <a:srcRect t="8000"/>
          <a:stretch/>
        </p:blipFill>
        <p:spPr>
          <a:xfrm>
            <a:off x="7474009" y="749657"/>
            <a:ext cx="1296000" cy="75600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/>
        </p:nvPicPr>
        <p:blipFill rotWithShape="1">
          <a:blip r:embed="rId10"/>
          <a:srcRect t="8000"/>
          <a:stretch/>
        </p:blipFill>
        <p:spPr>
          <a:xfrm>
            <a:off x="1619836" y="1564552"/>
            <a:ext cx="1296000" cy="72000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/>
        </p:nvPicPr>
        <p:blipFill rotWithShape="1">
          <a:blip r:embed="rId11"/>
          <a:srcRect t="8000"/>
          <a:stretch/>
        </p:blipFill>
        <p:spPr>
          <a:xfrm>
            <a:off x="3059359" y="1552557"/>
            <a:ext cx="1296000" cy="720000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/>
        </p:nvPicPr>
        <p:blipFill rotWithShape="1">
          <a:blip r:embed="rId12"/>
          <a:srcRect t="8000"/>
          <a:stretch/>
        </p:blipFill>
        <p:spPr>
          <a:xfrm>
            <a:off x="4523290" y="1561692"/>
            <a:ext cx="1296000" cy="720000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/>
        </p:nvPicPr>
        <p:blipFill rotWithShape="1">
          <a:blip r:embed="rId13"/>
          <a:srcRect t="8000"/>
          <a:stretch/>
        </p:blipFill>
        <p:spPr>
          <a:xfrm>
            <a:off x="6001715" y="1556957"/>
            <a:ext cx="1296000" cy="720000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/>
        </p:nvPicPr>
        <p:blipFill rotWithShape="1">
          <a:blip r:embed="rId14"/>
          <a:srcRect t="8000"/>
          <a:stretch/>
        </p:blipFill>
        <p:spPr>
          <a:xfrm>
            <a:off x="7477060" y="1557350"/>
            <a:ext cx="1296000" cy="720000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/>
        </p:nvPicPr>
        <p:blipFill rotWithShape="1">
          <a:blip r:embed="rId15"/>
          <a:srcRect t="8000"/>
          <a:stretch/>
        </p:blipFill>
        <p:spPr>
          <a:xfrm>
            <a:off x="1624933" y="2322013"/>
            <a:ext cx="1296000" cy="720000"/>
          </a:xfrm>
          <a:prstGeom prst="rect">
            <a:avLst/>
          </a:prstGeom>
        </p:spPr>
      </p:pic>
      <p:pic>
        <p:nvPicPr>
          <p:cNvPr id="19" name="Рисунок 18"/>
          <p:cNvPicPr>
            <a:picLocks/>
          </p:cNvPicPr>
          <p:nvPr/>
        </p:nvPicPr>
        <p:blipFill rotWithShape="1">
          <a:blip r:embed="rId16"/>
          <a:srcRect t="8000"/>
          <a:stretch/>
        </p:blipFill>
        <p:spPr>
          <a:xfrm>
            <a:off x="3059359" y="2328682"/>
            <a:ext cx="1296000" cy="720000"/>
          </a:xfrm>
          <a:prstGeom prst="rect">
            <a:avLst/>
          </a:prstGeom>
        </p:spPr>
      </p:pic>
      <p:pic>
        <p:nvPicPr>
          <p:cNvPr id="20" name="Рисунок 19"/>
          <p:cNvPicPr>
            <a:picLocks/>
          </p:cNvPicPr>
          <p:nvPr/>
        </p:nvPicPr>
        <p:blipFill rotWithShape="1">
          <a:blip r:embed="rId17"/>
          <a:srcRect t="8000"/>
          <a:stretch/>
        </p:blipFill>
        <p:spPr>
          <a:xfrm>
            <a:off x="4522568" y="2321152"/>
            <a:ext cx="1296000" cy="720000"/>
          </a:xfrm>
          <a:prstGeom prst="rect">
            <a:avLst/>
          </a:prstGeom>
        </p:spPr>
      </p:pic>
      <p:pic>
        <p:nvPicPr>
          <p:cNvPr id="21" name="Рисунок 20"/>
          <p:cNvPicPr>
            <a:picLocks/>
          </p:cNvPicPr>
          <p:nvPr/>
        </p:nvPicPr>
        <p:blipFill rotWithShape="1">
          <a:blip r:embed="rId18"/>
          <a:srcRect t="8000"/>
          <a:stretch/>
        </p:blipFill>
        <p:spPr>
          <a:xfrm>
            <a:off x="5999219" y="2327553"/>
            <a:ext cx="1296000" cy="720000"/>
          </a:xfrm>
          <a:prstGeom prst="rect">
            <a:avLst/>
          </a:prstGeom>
        </p:spPr>
      </p:pic>
      <p:pic>
        <p:nvPicPr>
          <p:cNvPr id="22" name="Рисунок 21"/>
          <p:cNvPicPr>
            <a:picLocks/>
          </p:cNvPicPr>
          <p:nvPr/>
        </p:nvPicPr>
        <p:blipFill rotWithShape="1">
          <a:blip r:embed="rId19"/>
          <a:srcRect t="8000"/>
          <a:stretch/>
        </p:blipFill>
        <p:spPr>
          <a:xfrm>
            <a:off x="7473920" y="2321152"/>
            <a:ext cx="1296000" cy="720000"/>
          </a:xfrm>
          <a:prstGeom prst="rect">
            <a:avLst/>
          </a:prstGeom>
        </p:spPr>
      </p:pic>
      <p:pic>
        <p:nvPicPr>
          <p:cNvPr id="23" name="Рисунок 22"/>
          <p:cNvPicPr>
            <a:picLocks/>
          </p:cNvPicPr>
          <p:nvPr/>
        </p:nvPicPr>
        <p:blipFill rotWithShape="1">
          <a:blip r:embed="rId20"/>
          <a:srcRect t="8000"/>
          <a:stretch/>
        </p:blipFill>
        <p:spPr>
          <a:xfrm>
            <a:off x="1619836" y="3097198"/>
            <a:ext cx="1296000" cy="720000"/>
          </a:xfrm>
          <a:prstGeom prst="rect">
            <a:avLst/>
          </a:prstGeom>
        </p:spPr>
      </p:pic>
      <p:pic>
        <p:nvPicPr>
          <p:cNvPr id="24" name="Рисунок 23"/>
          <p:cNvPicPr>
            <a:picLocks/>
          </p:cNvPicPr>
          <p:nvPr/>
        </p:nvPicPr>
        <p:blipFill rotWithShape="1">
          <a:blip r:embed="rId21"/>
          <a:srcRect t="9401"/>
          <a:stretch/>
        </p:blipFill>
        <p:spPr>
          <a:xfrm>
            <a:off x="3059359" y="3089853"/>
            <a:ext cx="1296000" cy="720000"/>
          </a:xfrm>
          <a:prstGeom prst="rect">
            <a:avLst/>
          </a:prstGeom>
        </p:spPr>
      </p:pic>
      <p:pic>
        <p:nvPicPr>
          <p:cNvPr id="25" name="Рисунок 24"/>
          <p:cNvPicPr>
            <a:picLocks/>
          </p:cNvPicPr>
          <p:nvPr/>
        </p:nvPicPr>
        <p:blipFill rotWithShape="1">
          <a:blip r:embed="rId22"/>
          <a:srcRect t="8000"/>
          <a:stretch/>
        </p:blipFill>
        <p:spPr>
          <a:xfrm>
            <a:off x="4521345" y="3097198"/>
            <a:ext cx="1296000" cy="720000"/>
          </a:xfrm>
          <a:prstGeom prst="rect">
            <a:avLst/>
          </a:prstGeom>
        </p:spPr>
      </p:pic>
      <p:pic>
        <p:nvPicPr>
          <p:cNvPr id="26" name="Рисунок 25"/>
          <p:cNvPicPr>
            <a:picLocks/>
          </p:cNvPicPr>
          <p:nvPr/>
        </p:nvPicPr>
        <p:blipFill rotWithShape="1">
          <a:blip r:embed="rId23"/>
          <a:srcRect t="9401"/>
          <a:stretch/>
        </p:blipFill>
        <p:spPr>
          <a:xfrm>
            <a:off x="5998701" y="3096626"/>
            <a:ext cx="1296000" cy="720000"/>
          </a:xfrm>
          <a:prstGeom prst="rect">
            <a:avLst/>
          </a:prstGeom>
        </p:spPr>
      </p:pic>
      <p:pic>
        <p:nvPicPr>
          <p:cNvPr id="27" name="Рисунок 26"/>
          <p:cNvPicPr>
            <a:picLocks/>
          </p:cNvPicPr>
          <p:nvPr/>
        </p:nvPicPr>
        <p:blipFill rotWithShape="1">
          <a:blip r:embed="rId24"/>
          <a:srcRect t="8000"/>
          <a:stretch/>
        </p:blipFill>
        <p:spPr>
          <a:xfrm>
            <a:off x="7474496" y="3083066"/>
            <a:ext cx="1296000" cy="720000"/>
          </a:xfrm>
          <a:prstGeom prst="rect">
            <a:avLst/>
          </a:prstGeom>
        </p:spPr>
      </p:pic>
      <p:pic>
        <p:nvPicPr>
          <p:cNvPr id="28" name="Рисунок 27"/>
          <p:cNvPicPr>
            <a:picLocks/>
          </p:cNvPicPr>
          <p:nvPr/>
        </p:nvPicPr>
        <p:blipFill rotWithShape="1">
          <a:blip r:embed="rId25"/>
          <a:srcRect t="9401"/>
          <a:stretch/>
        </p:blipFill>
        <p:spPr>
          <a:xfrm>
            <a:off x="1625464" y="3860356"/>
            <a:ext cx="1296000" cy="720000"/>
          </a:xfrm>
          <a:prstGeom prst="rect">
            <a:avLst/>
          </a:prstGeom>
        </p:spPr>
      </p:pic>
      <p:pic>
        <p:nvPicPr>
          <p:cNvPr id="29" name="Рисунок 28"/>
          <p:cNvPicPr>
            <a:picLocks/>
          </p:cNvPicPr>
          <p:nvPr/>
        </p:nvPicPr>
        <p:blipFill rotWithShape="1">
          <a:blip r:embed="rId26"/>
          <a:srcRect t="8000"/>
          <a:stretch/>
        </p:blipFill>
        <p:spPr>
          <a:xfrm>
            <a:off x="3054100" y="3860356"/>
            <a:ext cx="1296000" cy="720000"/>
          </a:xfrm>
          <a:prstGeom prst="rect">
            <a:avLst/>
          </a:prstGeom>
        </p:spPr>
      </p:pic>
      <p:pic>
        <p:nvPicPr>
          <p:cNvPr id="30" name="Рисунок 29"/>
          <p:cNvPicPr>
            <a:picLocks/>
          </p:cNvPicPr>
          <p:nvPr/>
        </p:nvPicPr>
        <p:blipFill rotWithShape="1">
          <a:blip r:embed="rId27"/>
          <a:srcRect t="8000"/>
          <a:stretch/>
        </p:blipFill>
        <p:spPr>
          <a:xfrm>
            <a:off x="4522582" y="3858501"/>
            <a:ext cx="1296000" cy="720000"/>
          </a:xfrm>
          <a:prstGeom prst="rect">
            <a:avLst/>
          </a:prstGeom>
        </p:spPr>
      </p:pic>
      <p:pic>
        <p:nvPicPr>
          <p:cNvPr id="31" name="Рисунок 30"/>
          <p:cNvPicPr>
            <a:picLocks/>
          </p:cNvPicPr>
          <p:nvPr/>
        </p:nvPicPr>
        <p:blipFill rotWithShape="1">
          <a:blip r:embed="rId28"/>
          <a:srcRect t="8000"/>
          <a:stretch/>
        </p:blipFill>
        <p:spPr>
          <a:xfrm>
            <a:off x="5997904" y="3860356"/>
            <a:ext cx="1296000" cy="720000"/>
          </a:xfrm>
          <a:prstGeom prst="rect">
            <a:avLst/>
          </a:prstGeom>
        </p:spPr>
      </p:pic>
      <p:pic>
        <p:nvPicPr>
          <p:cNvPr id="32" name="Рисунок 31"/>
          <p:cNvPicPr>
            <a:picLocks/>
          </p:cNvPicPr>
          <p:nvPr/>
        </p:nvPicPr>
        <p:blipFill rotWithShape="1">
          <a:blip r:embed="rId29"/>
          <a:srcRect t="8000"/>
          <a:stretch/>
        </p:blipFill>
        <p:spPr>
          <a:xfrm>
            <a:off x="7472465" y="3846471"/>
            <a:ext cx="1296000" cy="72000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" y="1995686"/>
            <a:ext cx="1438122" cy="1923678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</p:spPr>
      </p:pic>
      <p:sp>
        <p:nvSpPr>
          <p:cNvPr id="63" name="Прямоугольник 62"/>
          <p:cNvSpPr/>
          <p:nvPr/>
        </p:nvSpPr>
        <p:spPr>
          <a:xfrm>
            <a:off x="813936" y="327612"/>
            <a:ext cx="17924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https://</a:t>
            </a:r>
            <a:r>
              <a:rPr lang="en-US" sz="8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rdana" panose="020B0604030504040204" pitchFamily="34" charset="0"/>
              </a:rPr>
              <a:t>mariy-el.roskazna.gov.ru</a:t>
            </a:r>
            <a:endParaRPr lang="ru-RU" sz="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9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12393</TotalTime>
  <Words>1844</Words>
  <Application>Microsoft Office PowerPoint</Application>
  <PresentationFormat>Экран (16:9)</PresentationFormat>
  <Paragraphs>276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2253</cp:revision>
  <cp:lastPrinted>2017-11-23T07:26:26Z</cp:lastPrinted>
  <dcterms:created xsi:type="dcterms:W3CDTF">2017-02-21T06:27:20Z</dcterms:created>
  <dcterms:modified xsi:type="dcterms:W3CDTF">2021-02-10T12:31:06Z</dcterms:modified>
</cp:coreProperties>
</file>